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media/image2.jpg" ContentType="image/jpg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handoutMasterIdLst>
    <p:handoutMasterId r:id="rId22"/>
  </p:handoutMasterIdLst>
  <p:sldIdLst>
    <p:sldId id="256" r:id="rId3"/>
    <p:sldId id="2147377899" r:id="rId4"/>
    <p:sldId id="2147377904" r:id="rId5"/>
    <p:sldId id="2147377905" r:id="rId6"/>
    <p:sldId id="2147377906" r:id="rId7"/>
    <p:sldId id="2147377907" r:id="rId8"/>
    <p:sldId id="2147377903" r:id="rId9"/>
    <p:sldId id="9082" r:id="rId10"/>
    <p:sldId id="2147377910" r:id="rId11"/>
    <p:sldId id="2147377911" r:id="rId12"/>
    <p:sldId id="2147377912" r:id="rId13"/>
    <p:sldId id="2147377913" r:id="rId14"/>
    <p:sldId id="2147377914" r:id="rId15"/>
    <p:sldId id="2147377915" r:id="rId16"/>
    <p:sldId id="2147377902" r:id="rId17"/>
    <p:sldId id="2147377917" r:id="rId18"/>
    <p:sldId id="2147377918" r:id="rId19"/>
    <p:sldId id="2147377921" r:id="rId20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7E9"/>
    <a:srgbClr val="943333"/>
    <a:srgbClr val="548235"/>
    <a:srgbClr val="05506D"/>
    <a:srgbClr val="869B38"/>
    <a:srgbClr val="173E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07FF0C-3A18-4FEA-8EC1-FC8BF1C507E7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02F2451-AE74-4843-8B60-2B20A8FC0D7C}">
      <dgm:prSet phldrT="[Text]" custT="1"/>
      <dgm:spPr/>
      <dgm:t>
        <a:bodyPr/>
        <a:lstStyle/>
        <a:p>
          <a:pPr>
            <a:lnSpc>
              <a:spcPct val="125000"/>
            </a:lnSpc>
          </a:pPr>
          <a:r>
            <a:rPr lang="id-ID" sz="18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Pembubaran Koperasi dilakukan dalam rangka penataan dan penertiban Koperasi Tidak Aktif</a:t>
          </a:r>
          <a:endParaRPr lang="en-US" sz="1800" dirty="0"/>
        </a:p>
      </dgm:t>
    </dgm:pt>
    <dgm:pt modelId="{7BE05EEF-716F-4EEC-BC88-950A19F57750}" type="parTrans" cxnId="{B1CBB45C-3C64-43BF-849C-C35AF08D1EBD}">
      <dgm:prSet/>
      <dgm:spPr/>
      <dgm:t>
        <a:bodyPr/>
        <a:lstStyle/>
        <a:p>
          <a:pPr>
            <a:lnSpc>
              <a:spcPct val="125000"/>
            </a:lnSpc>
          </a:pPr>
          <a:endParaRPr lang="en-US" sz="1800"/>
        </a:p>
      </dgm:t>
    </dgm:pt>
    <dgm:pt modelId="{1428051E-DC93-4ABC-9005-27671AD4ACAD}" type="sibTrans" cxnId="{B1CBB45C-3C64-43BF-849C-C35AF08D1EBD}">
      <dgm:prSet/>
      <dgm:spPr/>
      <dgm:t>
        <a:bodyPr/>
        <a:lstStyle/>
        <a:p>
          <a:pPr>
            <a:lnSpc>
              <a:spcPct val="125000"/>
            </a:lnSpc>
          </a:pPr>
          <a:endParaRPr lang="en-US" sz="1800"/>
        </a:p>
      </dgm:t>
    </dgm:pt>
    <dgm:pt modelId="{89C0DA13-EA86-4216-9FA0-DCAEABDA9364}">
      <dgm:prSet phldrT="[Text]" custT="1"/>
      <dgm:spPr/>
      <dgm:t>
        <a:bodyPr/>
        <a:lstStyle/>
        <a:p>
          <a:pPr>
            <a:lnSpc>
              <a:spcPct val="125000"/>
            </a:lnSpc>
          </a:pPr>
          <a:r>
            <a:rPr lang="id-ID" sz="16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Dikeluarkannya SK Pembubaran Nomor 114/M.KUKM.2/XII/2016 Tahun 2016 sebanyak 45.629 Koperasi Seluruh Indonesia</a:t>
          </a:r>
          <a:r>
            <a:rPr lang="en-US" sz="16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, di </a:t>
          </a:r>
          <a:r>
            <a:rPr lang="en-US" sz="1600" b="1" dirty="0" err="1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Provinsi</a:t>
          </a:r>
          <a:r>
            <a:rPr lang="en-US" sz="1600" b="1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Jawa</a:t>
          </a:r>
          <a:r>
            <a:rPr lang="en-US" sz="1600" b="1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Timur</a:t>
          </a:r>
          <a:r>
            <a:rPr lang="en-US" sz="1600" b="1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sebanyak</a:t>
          </a:r>
          <a:r>
            <a:rPr lang="en-US" sz="1600" b="1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4.067 </a:t>
          </a:r>
          <a:r>
            <a:rPr lang="en-US" sz="1600" b="1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Koperasi.</a:t>
          </a:r>
          <a:endParaRPr lang="en-US" sz="1600" dirty="0">
            <a:solidFill>
              <a:srgbClr val="FF0000"/>
            </a:solidFill>
          </a:endParaRPr>
        </a:p>
      </dgm:t>
    </dgm:pt>
    <dgm:pt modelId="{B071D9DD-E4C8-4445-BC16-9971A254BF44}" type="parTrans" cxnId="{8D1FD812-62D4-4E7C-8735-1D4E0FC01E74}">
      <dgm:prSet/>
      <dgm:spPr/>
      <dgm:t>
        <a:bodyPr/>
        <a:lstStyle/>
        <a:p>
          <a:pPr>
            <a:lnSpc>
              <a:spcPct val="125000"/>
            </a:lnSpc>
          </a:pPr>
          <a:endParaRPr lang="en-US" sz="1800"/>
        </a:p>
      </dgm:t>
    </dgm:pt>
    <dgm:pt modelId="{225E663C-4200-466C-AFEC-6EA35F276B4A}" type="sibTrans" cxnId="{8D1FD812-62D4-4E7C-8735-1D4E0FC01E74}">
      <dgm:prSet/>
      <dgm:spPr/>
      <dgm:t>
        <a:bodyPr/>
        <a:lstStyle/>
        <a:p>
          <a:pPr>
            <a:lnSpc>
              <a:spcPct val="125000"/>
            </a:lnSpc>
          </a:pPr>
          <a:endParaRPr lang="en-US" sz="1800"/>
        </a:p>
      </dgm:t>
    </dgm:pt>
    <dgm:pt modelId="{0E2D870D-92F8-40C6-A083-1EE73DC1B0C0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id-ID" sz="14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SK 114 diberi waktu sanggahan selama enam bulan. Kemudian pada bulan Juli 2017 dikeluarkan SK Nomor 65/M.KUKM.2/VII/2017, Koperasi yang dibubarkan menjadi 32.778 Koperasi Seluruh Indonesia</a:t>
          </a:r>
          <a:r>
            <a:rPr lang="en-US" sz="14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, di </a:t>
          </a:r>
          <a:r>
            <a:rPr lang="en-US" sz="1400" b="1" dirty="0" err="1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Provinsi</a:t>
          </a:r>
          <a:r>
            <a:rPr lang="en-US" sz="1400" b="1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dirty="0" err="1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Jawa</a:t>
          </a:r>
          <a:r>
            <a:rPr lang="en-US" sz="1400" b="1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dirty="0" err="1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Timur</a:t>
          </a:r>
          <a:r>
            <a:rPr lang="en-US" sz="1400" b="1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dirty="0" err="1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sebanyak</a:t>
          </a:r>
          <a:r>
            <a:rPr lang="en-US" sz="1400" b="1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2.964</a:t>
          </a:r>
          <a:r>
            <a:rPr lang="en-AU" sz="1400" b="1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AU" sz="14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Koperasi.</a:t>
          </a:r>
          <a:endParaRPr lang="en-US" sz="1400" dirty="0">
            <a:solidFill>
              <a:srgbClr val="FF0000"/>
            </a:solidFill>
          </a:endParaRPr>
        </a:p>
      </dgm:t>
    </dgm:pt>
    <dgm:pt modelId="{4345BDCD-2D0A-4F32-85DE-B952EB8A9DFF}" type="parTrans" cxnId="{83B90D8B-22F6-4441-834C-7341FCA57C48}">
      <dgm:prSet/>
      <dgm:spPr/>
      <dgm:t>
        <a:bodyPr/>
        <a:lstStyle/>
        <a:p>
          <a:pPr>
            <a:lnSpc>
              <a:spcPct val="125000"/>
            </a:lnSpc>
          </a:pPr>
          <a:endParaRPr lang="en-US" sz="1800"/>
        </a:p>
      </dgm:t>
    </dgm:pt>
    <dgm:pt modelId="{94612C3F-CCFE-4272-94B1-12EC271C138B}" type="sibTrans" cxnId="{83B90D8B-22F6-4441-834C-7341FCA57C48}">
      <dgm:prSet/>
      <dgm:spPr/>
      <dgm:t>
        <a:bodyPr/>
        <a:lstStyle/>
        <a:p>
          <a:pPr>
            <a:lnSpc>
              <a:spcPct val="125000"/>
            </a:lnSpc>
          </a:pPr>
          <a:endParaRPr lang="en-US" sz="1800"/>
        </a:p>
      </dgm:t>
    </dgm:pt>
    <dgm:pt modelId="{57EE5F04-FBDD-4607-AFDA-83162696D1B3}">
      <dgm:prSet phldrT="[Text]" custT="1"/>
      <dgm:spPr/>
      <dgm:t>
        <a:bodyPr/>
        <a:lstStyle/>
        <a:p>
          <a:pPr>
            <a:lnSpc>
              <a:spcPct val="125000"/>
            </a:lnSpc>
          </a:pPr>
          <a:r>
            <a:rPr lang="id-ID" sz="18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Dengan dikelu</a:t>
          </a:r>
          <a:r>
            <a:rPr lang="en-AU" sz="18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</a:t>
          </a:r>
          <a:r>
            <a:rPr lang="id-ID" sz="18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rkannya SK Nomor 65</a:t>
          </a:r>
          <a:r>
            <a:rPr lang="en-AU" sz="18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AU" sz="1800" b="1" dirty="0" err="1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Tahun</a:t>
          </a:r>
          <a:r>
            <a:rPr lang="en-AU" sz="18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2017</a:t>
          </a:r>
          <a:r>
            <a:rPr lang="id-ID" sz="18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AU" sz="1800" b="1" dirty="0" err="1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maka</a:t>
          </a:r>
          <a:r>
            <a:rPr lang="en-AU" sz="18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id-ID" sz="18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SK Nomor 114 Tahun 2016 dinyatakan tidak berlaku lagi</a:t>
          </a:r>
          <a:r>
            <a:rPr lang="en-ID" sz="18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r>
            <a:rPr lang="id-ID" sz="18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800" dirty="0"/>
        </a:p>
      </dgm:t>
    </dgm:pt>
    <dgm:pt modelId="{2F0E3C1A-343A-4C24-9E28-D37FEB5142D1}" type="parTrans" cxnId="{81CFEC00-7F44-4CE9-9A4A-65D6326B95F3}">
      <dgm:prSet/>
      <dgm:spPr/>
      <dgm:t>
        <a:bodyPr/>
        <a:lstStyle/>
        <a:p>
          <a:pPr>
            <a:lnSpc>
              <a:spcPct val="125000"/>
            </a:lnSpc>
          </a:pPr>
          <a:endParaRPr lang="en-US" sz="1800"/>
        </a:p>
      </dgm:t>
    </dgm:pt>
    <dgm:pt modelId="{8397256C-6E9D-4F0F-9F80-CFADDFA05827}" type="sibTrans" cxnId="{81CFEC00-7F44-4CE9-9A4A-65D6326B95F3}">
      <dgm:prSet/>
      <dgm:spPr/>
      <dgm:t>
        <a:bodyPr/>
        <a:lstStyle/>
        <a:p>
          <a:pPr>
            <a:lnSpc>
              <a:spcPct val="125000"/>
            </a:lnSpc>
          </a:pPr>
          <a:endParaRPr lang="en-US" sz="1800"/>
        </a:p>
      </dgm:t>
    </dgm:pt>
    <dgm:pt modelId="{F9DED90B-F377-4523-B1C9-2576FEDFE0FB}">
      <dgm:prSet phldrT="[Text]" custT="1"/>
      <dgm:spPr/>
      <dgm:t>
        <a:bodyPr/>
        <a:lstStyle/>
        <a:p>
          <a:pPr>
            <a:lnSpc>
              <a:spcPct val="125000"/>
            </a:lnSpc>
          </a:pPr>
          <a:r>
            <a:rPr lang="id-ID" sz="16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ID" sz="1600" b="1" dirty="0" err="1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Deputi</a:t>
          </a:r>
          <a:r>
            <a:rPr lang="en-ID" sz="1600" b="1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D" sz="1600" b="1" dirty="0" err="1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Perkoperasian</a:t>
          </a:r>
          <a:r>
            <a:rPr lang="en-ID" sz="1600" b="1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id-ID" sz="1600" b="1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Nomor </a:t>
          </a:r>
          <a:r>
            <a:rPr lang="en-AU" sz="1600" b="1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B-34/D.1/PK.02.3/I/2022</a:t>
          </a:r>
          <a:r>
            <a:rPr lang="id-ID" sz="1600" b="1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id-ID" sz="16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tanggal </a:t>
          </a:r>
          <a:r>
            <a:rPr lang="en-AU" sz="1600" b="1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28 </a:t>
          </a:r>
          <a:r>
            <a:rPr lang="en-AU" sz="1600" b="1" dirty="0" err="1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Januari</a:t>
          </a:r>
          <a:r>
            <a:rPr lang="en-AU" sz="1600" b="1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2022 </a:t>
          </a:r>
          <a:r>
            <a:rPr lang="en-ID" sz="1600" b="1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Hal </a:t>
          </a:r>
          <a:r>
            <a:rPr lang="en-ID" sz="1600" b="1" dirty="0" err="1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Evaluasi</a:t>
          </a:r>
          <a:r>
            <a:rPr lang="id-ID" sz="1600" b="1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id-ID" sz="16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Tindak Lanjut </a:t>
          </a:r>
          <a:r>
            <a:rPr lang="en-AU" sz="1600" b="1" dirty="0" err="1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Penyelesaian</a:t>
          </a:r>
          <a:r>
            <a:rPr lang="en-AU" sz="16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id-ID" sz="16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Pembubaran</a:t>
          </a:r>
          <a:r>
            <a:rPr lang="en-AU" sz="16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AU" sz="1600" b="1" dirty="0" err="1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Koperasi</a:t>
          </a:r>
          <a:r>
            <a:rPr lang="en-AU" sz="16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sz="1600" dirty="0">
            <a:solidFill>
              <a:srgbClr val="FF0000"/>
            </a:solidFill>
          </a:endParaRPr>
        </a:p>
      </dgm:t>
    </dgm:pt>
    <dgm:pt modelId="{90EB5B46-666F-4FAA-8A6D-E5AD46A73389}" type="parTrans" cxnId="{42EDDFF1-6DA0-4A11-81E4-A843F8528696}">
      <dgm:prSet/>
      <dgm:spPr/>
      <dgm:t>
        <a:bodyPr/>
        <a:lstStyle/>
        <a:p>
          <a:pPr>
            <a:lnSpc>
              <a:spcPct val="125000"/>
            </a:lnSpc>
          </a:pPr>
          <a:endParaRPr lang="en-US" sz="1800"/>
        </a:p>
      </dgm:t>
    </dgm:pt>
    <dgm:pt modelId="{9ED272EB-8770-46BD-BAF8-8AC009D4D064}" type="sibTrans" cxnId="{42EDDFF1-6DA0-4A11-81E4-A843F8528696}">
      <dgm:prSet/>
      <dgm:spPr/>
      <dgm:t>
        <a:bodyPr/>
        <a:lstStyle/>
        <a:p>
          <a:pPr>
            <a:lnSpc>
              <a:spcPct val="125000"/>
            </a:lnSpc>
          </a:pPr>
          <a:endParaRPr lang="en-US" sz="1800"/>
        </a:p>
      </dgm:t>
    </dgm:pt>
    <dgm:pt modelId="{CBA2557B-3278-4889-B952-F0AE35A6CFFD}" type="pres">
      <dgm:prSet presAssocID="{4407FF0C-3A18-4FEA-8EC1-FC8BF1C507E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6323EE56-D74F-4BF4-A60C-A13026A202D9}" type="pres">
      <dgm:prSet presAssocID="{B02F2451-AE74-4843-8B60-2B20A8FC0D7C}" presName="parentLin" presStyleCnt="0"/>
      <dgm:spPr/>
    </dgm:pt>
    <dgm:pt modelId="{99982AB2-24CD-454C-86D0-928DE0731A8D}" type="pres">
      <dgm:prSet presAssocID="{B02F2451-AE74-4843-8B60-2B20A8FC0D7C}" presName="parentLeftMargin" presStyleLbl="node1" presStyleIdx="0" presStyleCnt="5"/>
      <dgm:spPr/>
      <dgm:t>
        <a:bodyPr/>
        <a:lstStyle/>
        <a:p>
          <a:endParaRPr lang="en-AU"/>
        </a:p>
      </dgm:t>
    </dgm:pt>
    <dgm:pt modelId="{562A8504-0C81-4E0B-997F-1F560EBE6BF8}" type="pres">
      <dgm:prSet presAssocID="{B02F2451-AE74-4843-8B60-2B20A8FC0D7C}" presName="parentText" presStyleLbl="node1" presStyleIdx="0" presStyleCnt="5" custScaleX="124076" custScaleY="124807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801E447-4BFD-4F77-9A72-7FCCF0889267}" type="pres">
      <dgm:prSet presAssocID="{B02F2451-AE74-4843-8B60-2B20A8FC0D7C}" presName="negativeSpace" presStyleCnt="0"/>
      <dgm:spPr/>
    </dgm:pt>
    <dgm:pt modelId="{E1489604-E5CF-4809-9D75-6176140D5E55}" type="pres">
      <dgm:prSet presAssocID="{B02F2451-AE74-4843-8B60-2B20A8FC0D7C}" presName="childText" presStyleLbl="conFgAcc1" presStyleIdx="0" presStyleCnt="5">
        <dgm:presLayoutVars>
          <dgm:bulletEnabled val="1"/>
        </dgm:presLayoutVars>
      </dgm:prSet>
      <dgm:spPr/>
    </dgm:pt>
    <dgm:pt modelId="{C60D0C3C-CFB9-42A2-BD81-93F5E12ED5E3}" type="pres">
      <dgm:prSet presAssocID="{1428051E-DC93-4ABC-9005-27671AD4ACAD}" presName="spaceBetweenRectangles" presStyleCnt="0"/>
      <dgm:spPr/>
    </dgm:pt>
    <dgm:pt modelId="{93DFEB6F-17C7-461C-97BD-5B4A1922543E}" type="pres">
      <dgm:prSet presAssocID="{89C0DA13-EA86-4216-9FA0-DCAEABDA9364}" presName="parentLin" presStyleCnt="0"/>
      <dgm:spPr/>
    </dgm:pt>
    <dgm:pt modelId="{4664735B-68C1-4E6E-B8BB-B8FDE78D57F7}" type="pres">
      <dgm:prSet presAssocID="{89C0DA13-EA86-4216-9FA0-DCAEABDA9364}" presName="parentLeftMargin" presStyleLbl="node1" presStyleIdx="0" presStyleCnt="5"/>
      <dgm:spPr/>
      <dgm:t>
        <a:bodyPr/>
        <a:lstStyle/>
        <a:p>
          <a:endParaRPr lang="en-AU"/>
        </a:p>
      </dgm:t>
    </dgm:pt>
    <dgm:pt modelId="{68FE0973-150E-4832-B6B8-D6DE692DC6AB}" type="pres">
      <dgm:prSet presAssocID="{89C0DA13-EA86-4216-9FA0-DCAEABDA9364}" presName="parentText" presStyleLbl="node1" presStyleIdx="1" presStyleCnt="5" custScaleX="125220" custScaleY="188399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FECA4F3-1E92-4ABA-BD25-DBEFA854D3A8}" type="pres">
      <dgm:prSet presAssocID="{89C0DA13-EA86-4216-9FA0-DCAEABDA9364}" presName="negativeSpace" presStyleCnt="0"/>
      <dgm:spPr/>
    </dgm:pt>
    <dgm:pt modelId="{30FB3606-589B-4D4E-A5FA-3F06269DC2C9}" type="pres">
      <dgm:prSet presAssocID="{89C0DA13-EA86-4216-9FA0-DCAEABDA9364}" presName="childText" presStyleLbl="conFgAcc1" presStyleIdx="1" presStyleCnt="5">
        <dgm:presLayoutVars>
          <dgm:bulletEnabled val="1"/>
        </dgm:presLayoutVars>
      </dgm:prSet>
      <dgm:spPr/>
    </dgm:pt>
    <dgm:pt modelId="{5B71C8AD-4C4D-4303-8E39-0A02AA30ECA0}" type="pres">
      <dgm:prSet presAssocID="{225E663C-4200-466C-AFEC-6EA35F276B4A}" presName="spaceBetweenRectangles" presStyleCnt="0"/>
      <dgm:spPr/>
    </dgm:pt>
    <dgm:pt modelId="{75E23D21-B058-4B59-B4A5-D6CBED83EB88}" type="pres">
      <dgm:prSet presAssocID="{0E2D870D-92F8-40C6-A083-1EE73DC1B0C0}" presName="parentLin" presStyleCnt="0"/>
      <dgm:spPr/>
    </dgm:pt>
    <dgm:pt modelId="{01E94B6B-D7B1-4634-8F8D-F96602340B6F}" type="pres">
      <dgm:prSet presAssocID="{0E2D870D-92F8-40C6-A083-1EE73DC1B0C0}" presName="parentLeftMargin" presStyleLbl="node1" presStyleIdx="1" presStyleCnt="5"/>
      <dgm:spPr/>
      <dgm:t>
        <a:bodyPr/>
        <a:lstStyle/>
        <a:p>
          <a:endParaRPr lang="en-AU"/>
        </a:p>
      </dgm:t>
    </dgm:pt>
    <dgm:pt modelId="{CD04F285-EE79-4017-8FF3-06BF7BE1B6EC}" type="pres">
      <dgm:prSet presAssocID="{0E2D870D-92F8-40C6-A083-1EE73DC1B0C0}" presName="parentText" presStyleLbl="node1" presStyleIdx="2" presStyleCnt="5" custScaleX="125217" custScaleY="155046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A99F699-D049-40D5-9A1A-A4306A37A452}" type="pres">
      <dgm:prSet presAssocID="{0E2D870D-92F8-40C6-A083-1EE73DC1B0C0}" presName="negativeSpace" presStyleCnt="0"/>
      <dgm:spPr/>
    </dgm:pt>
    <dgm:pt modelId="{73D3D411-53C0-4DCE-A419-3400DF03A291}" type="pres">
      <dgm:prSet presAssocID="{0E2D870D-92F8-40C6-A083-1EE73DC1B0C0}" presName="childText" presStyleLbl="conFgAcc1" presStyleIdx="2" presStyleCnt="5">
        <dgm:presLayoutVars>
          <dgm:bulletEnabled val="1"/>
        </dgm:presLayoutVars>
      </dgm:prSet>
      <dgm:spPr/>
    </dgm:pt>
    <dgm:pt modelId="{C734B7D6-6D61-4D16-B52D-B3B6EBE5BEDB}" type="pres">
      <dgm:prSet presAssocID="{94612C3F-CCFE-4272-94B1-12EC271C138B}" presName="spaceBetweenRectangles" presStyleCnt="0"/>
      <dgm:spPr/>
    </dgm:pt>
    <dgm:pt modelId="{2DBBBBE1-083E-4734-9F57-733BD9AA7120}" type="pres">
      <dgm:prSet presAssocID="{57EE5F04-FBDD-4607-AFDA-83162696D1B3}" presName="parentLin" presStyleCnt="0"/>
      <dgm:spPr/>
    </dgm:pt>
    <dgm:pt modelId="{0B6A77DE-BBD5-4C12-8308-A66926FF3009}" type="pres">
      <dgm:prSet presAssocID="{57EE5F04-FBDD-4607-AFDA-83162696D1B3}" presName="parentLeftMargin" presStyleLbl="node1" presStyleIdx="2" presStyleCnt="5"/>
      <dgm:spPr/>
      <dgm:t>
        <a:bodyPr/>
        <a:lstStyle/>
        <a:p>
          <a:endParaRPr lang="en-AU"/>
        </a:p>
      </dgm:t>
    </dgm:pt>
    <dgm:pt modelId="{53003505-8065-4D65-8FBB-4C61FFCCECF5}" type="pres">
      <dgm:prSet presAssocID="{57EE5F04-FBDD-4607-AFDA-83162696D1B3}" presName="parentText" presStyleLbl="node1" presStyleIdx="3" presStyleCnt="5" custScaleX="124316" custScaleY="13355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D7DA0F0-9F3D-4A08-9F96-2A2A598D215A}" type="pres">
      <dgm:prSet presAssocID="{57EE5F04-FBDD-4607-AFDA-83162696D1B3}" presName="negativeSpace" presStyleCnt="0"/>
      <dgm:spPr/>
    </dgm:pt>
    <dgm:pt modelId="{E5E91C03-77C7-4646-A0AF-0E7147D27AFA}" type="pres">
      <dgm:prSet presAssocID="{57EE5F04-FBDD-4607-AFDA-83162696D1B3}" presName="childText" presStyleLbl="conFgAcc1" presStyleIdx="3" presStyleCnt="5">
        <dgm:presLayoutVars>
          <dgm:bulletEnabled val="1"/>
        </dgm:presLayoutVars>
      </dgm:prSet>
      <dgm:spPr/>
    </dgm:pt>
    <dgm:pt modelId="{760138F5-F0D0-452E-BDA9-12DC3B6EA2D6}" type="pres">
      <dgm:prSet presAssocID="{8397256C-6E9D-4F0F-9F80-CFADDFA05827}" presName="spaceBetweenRectangles" presStyleCnt="0"/>
      <dgm:spPr/>
    </dgm:pt>
    <dgm:pt modelId="{8DAA1DAD-3DDA-4600-8DA3-7C982CDF2406}" type="pres">
      <dgm:prSet presAssocID="{F9DED90B-F377-4523-B1C9-2576FEDFE0FB}" presName="parentLin" presStyleCnt="0"/>
      <dgm:spPr/>
    </dgm:pt>
    <dgm:pt modelId="{C1CC00D1-FAA7-4FF3-A6ED-E0A76F1D3D10}" type="pres">
      <dgm:prSet presAssocID="{F9DED90B-F377-4523-B1C9-2576FEDFE0FB}" presName="parentLeftMargin" presStyleLbl="node1" presStyleIdx="3" presStyleCnt="5"/>
      <dgm:spPr/>
      <dgm:t>
        <a:bodyPr/>
        <a:lstStyle/>
        <a:p>
          <a:endParaRPr lang="en-AU"/>
        </a:p>
      </dgm:t>
    </dgm:pt>
    <dgm:pt modelId="{38F1533D-1D5A-499A-A183-4C58B77F8C40}" type="pres">
      <dgm:prSet presAssocID="{F9DED90B-F377-4523-B1C9-2576FEDFE0FB}" presName="parentText" presStyleLbl="node1" presStyleIdx="4" presStyleCnt="5" custScaleX="124396" custScaleY="140904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A731C8A-EF62-4069-B3F5-6B5CE8281A3C}" type="pres">
      <dgm:prSet presAssocID="{F9DED90B-F377-4523-B1C9-2576FEDFE0FB}" presName="negativeSpace" presStyleCnt="0"/>
      <dgm:spPr/>
    </dgm:pt>
    <dgm:pt modelId="{6738EF30-6A15-4192-B368-A2A242CE6549}" type="pres">
      <dgm:prSet presAssocID="{F9DED90B-F377-4523-B1C9-2576FEDFE0FB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C44516BF-328B-47AE-8D6D-ED840F537E00}" type="presOf" srcId="{57EE5F04-FBDD-4607-AFDA-83162696D1B3}" destId="{0B6A77DE-BBD5-4C12-8308-A66926FF3009}" srcOrd="0" destOrd="0" presId="urn:microsoft.com/office/officeart/2005/8/layout/list1"/>
    <dgm:cxn modelId="{81CFEC00-7F44-4CE9-9A4A-65D6326B95F3}" srcId="{4407FF0C-3A18-4FEA-8EC1-FC8BF1C507E7}" destId="{57EE5F04-FBDD-4607-AFDA-83162696D1B3}" srcOrd="3" destOrd="0" parTransId="{2F0E3C1A-343A-4C24-9E28-D37FEB5142D1}" sibTransId="{8397256C-6E9D-4F0F-9F80-CFADDFA05827}"/>
    <dgm:cxn modelId="{819F8E46-E721-4A65-99C4-8576C562D204}" type="presOf" srcId="{0E2D870D-92F8-40C6-A083-1EE73DC1B0C0}" destId="{CD04F285-EE79-4017-8FF3-06BF7BE1B6EC}" srcOrd="1" destOrd="0" presId="urn:microsoft.com/office/officeart/2005/8/layout/list1"/>
    <dgm:cxn modelId="{A06387FE-CA78-4FF2-8870-92D3DC8190DF}" type="presOf" srcId="{57EE5F04-FBDD-4607-AFDA-83162696D1B3}" destId="{53003505-8065-4D65-8FBB-4C61FFCCECF5}" srcOrd="1" destOrd="0" presId="urn:microsoft.com/office/officeart/2005/8/layout/list1"/>
    <dgm:cxn modelId="{CA4659A9-F9DD-45A5-BF91-71E599892C5D}" type="presOf" srcId="{0E2D870D-92F8-40C6-A083-1EE73DC1B0C0}" destId="{01E94B6B-D7B1-4634-8F8D-F96602340B6F}" srcOrd="0" destOrd="0" presId="urn:microsoft.com/office/officeart/2005/8/layout/list1"/>
    <dgm:cxn modelId="{F8445AA4-68B4-4898-8965-210806AEF30A}" type="presOf" srcId="{F9DED90B-F377-4523-B1C9-2576FEDFE0FB}" destId="{38F1533D-1D5A-499A-A183-4C58B77F8C40}" srcOrd="1" destOrd="0" presId="urn:microsoft.com/office/officeart/2005/8/layout/list1"/>
    <dgm:cxn modelId="{5E35350C-FF3E-49C1-8833-9768450A9820}" type="presOf" srcId="{B02F2451-AE74-4843-8B60-2B20A8FC0D7C}" destId="{562A8504-0C81-4E0B-997F-1F560EBE6BF8}" srcOrd="1" destOrd="0" presId="urn:microsoft.com/office/officeart/2005/8/layout/list1"/>
    <dgm:cxn modelId="{3588005E-4F67-443E-93E9-4BE323A2327F}" type="presOf" srcId="{89C0DA13-EA86-4216-9FA0-DCAEABDA9364}" destId="{4664735B-68C1-4E6E-B8BB-B8FDE78D57F7}" srcOrd="0" destOrd="0" presId="urn:microsoft.com/office/officeart/2005/8/layout/list1"/>
    <dgm:cxn modelId="{42EDDFF1-6DA0-4A11-81E4-A843F8528696}" srcId="{4407FF0C-3A18-4FEA-8EC1-FC8BF1C507E7}" destId="{F9DED90B-F377-4523-B1C9-2576FEDFE0FB}" srcOrd="4" destOrd="0" parTransId="{90EB5B46-666F-4FAA-8A6D-E5AD46A73389}" sibTransId="{9ED272EB-8770-46BD-BAF8-8AC009D4D064}"/>
    <dgm:cxn modelId="{31624A21-FA07-4373-8941-44ADB1F9CD2B}" type="presOf" srcId="{B02F2451-AE74-4843-8B60-2B20A8FC0D7C}" destId="{99982AB2-24CD-454C-86D0-928DE0731A8D}" srcOrd="0" destOrd="0" presId="urn:microsoft.com/office/officeart/2005/8/layout/list1"/>
    <dgm:cxn modelId="{B1CBB45C-3C64-43BF-849C-C35AF08D1EBD}" srcId="{4407FF0C-3A18-4FEA-8EC1-FC8BF1C507E7}" destId="{B02F2451-AE74-4843-8B60-2B20A8FC0D7C}" srcOrd="0" destOrd="0" parTransId="{7BE05EEF-716F-4EEC-BC88-950A19F57750}" sibTransId="{1428051E-DC93-4ABC-9005-27671AD4ACAD}"/>
    <dgm:cxn modelId="{8D1FD812-62D4-4E7C-8735-1D4E0FC01E74}" srcId="{4407FF0C-3A18-4FEA-8EC1-FC8BF1C507E7}" destId="{89C0DA13-EA86-4216-9FA0-DCAEABDA9364}" srcOrd="1" destOrd="0" parTransId="{B071D9DD-E4C8-4445-BC16-9971A254BF44}" sibTransId="{225E663C-4200-466C-AFEC-6EA35F276B4A}"/>
    <dgm:cxn modelId="{F8B66DEA-4119-4F61-8895-4D879ADBB9A7}" type="presOf" srcId="{F9DED90B-F377-4523-B1C9-2576FEDFE0FB}" destId="{C1CC00D1-FAA7-4FF3-A6ED-E0A76F1D3D10}" srcOrd="0" destOrd="0" presId="urn:microsoft.com/office/officeart/2005/8/layout/list1"/>
    <dgm:cxn modelId="{83B90D8B-22F6-4441-834C-7341FCA57C48}" srcId="{4407FF0C-3A18-4FEA-8EC1-FC8BF1C507E7}" destId="{0E2D870D-92F8-40C6-A083-1EE73DC1B0C0}" srcOrd="2" destOrd="0" parTransId="{4345BDCD-2D0A-4F32-85DE-B952EB8A9DFF}" sibTransId="{94612C3F-CCFE-4272-94B1-12EC271C138B}"/>
    <dgm:cxn modelId="{D43C271C-727F-4AA6-9F5D-115C21ED2064}" type="presOf" srcId="{89C0DA13-EA86-4216-9FA0-DCAEABDA9364}" destId="{68FE0973-150E-4832-B6B8-D6DE692DC6AB}" srcOrd="1" destOrd="0" presId="urn:microsoft.com/office/officeart/2005/8/layout/list1"/>
    <dgm:cxn modelId="{48AA37FF-401A-46E0-924A-2A427CE17EF0}" type="presOf" srcId="{4407FF0C-3A18-4FEA-8EC1-FC8BF1C507E7}" destId="{CBA2557B-3278-4889-B952-F0AE35A6CFFD}" srcOrd="0" destOrd="0" presId="urn:microsoft.com/office/officeart/2005/8/layout/list1"/>
    <dgm:cxn modelId="{8E3FB727-31D3-4966-B1B9-CC1B8C7FB196}" type="presParOf" srcId="{CBA2557B-3278-4889-B952-F0AE35A6CFFD}" destId="{6323EE56-D74F-4BF4-A60C-A13026A202D9}" srcOrd="0" destOrd="0" presId="urn:microsoft.com/office/officeart/2005/8/layout/list1"/>
    <dgm:cxn modelId="{9ACEB0DF-20E3-41E1-A960-7CE1F6B47E78}" type="presParOf" srcId="{6323EE56-D74F-4BF4-A60C-A13026A202D9}" destId="{99982AB2-24CD-454C-86D0-928DE0731A8D}" srcOrd="0" destOrd="0" presId="urn:microsoft.com/office/officeart/2005/8/layout/list1"/>
    <dgm:cxn modelId="{DE4599B7-2AB4-4AC2-8093-768CF84B6391}" type="presParOf" srcId="{6323EE56-D74F-4BF4-A60C-A13026A202D9}" destId="{562A8504-0C81-4E0B-997F-1F560EBE6BF8}" srcOrd="1" destOrd="0" presId="urn:microsoft.com/office/officeart/2005/8/layout/list1"/>
    <dgm:cxn modelId="{C991FA4B-60B3-453C-9EE7-AE23C5607ACB}" type="presParOf" srcId="{CBA2557B-3278-4889-B952-F0AE35A6CFFD}" destId="{4801E447-4BFD-4F77-9A72-7FCCF0889267}" srcOrd="1" destOrd="0" presId="urn:microsoft.com/office/officeart/2005/8/layout/list1"/>
    <dgm:cxn modelId="{7B31EC32-4887-4F4E-8EAB-1126C01865C3}" type="presParOf" srcId="{CBA2557B-3278-4889-B952-F0AE35A6CFFD}" destId="{E1489604-E5CF-4809-9D75-6176140D5E55}" srcOrd="2" destOrd="0" presId="urn:microsoft.com/office/officeart/2005/8/layout/list1"/>
    <dgm:cxn modelId="{D681DF18-C07C-4632-8E9E-FEB67F33E1AE}" type="presParOf" srcId="{CBA2557B-3278-4889-B952-F0AE35A6CFFD}" destId="{C60D0C3C-CFB9-42A2-BD81-93F5E12ED5E3}" srcOrd="3" destOrd="0" presId="urn:microsoft.com/office/officeart/2005/8/layout/list1"/>
    <dgm:cxn modelId="{A1830690-1998-4AAB-94D9-DC270BA664E3}" type="presParOf" srcId="{CBA2557B-3278-4889-B952-F0AE35A6CFFD}" destId="{93DFEB6F-17C7-461C-97BD-5B4A1922543E}" srcOrd="4" destOrd="0" presId="urn:microsoft.com/office/officeart/2005/8/layout/list1"/>
    <dgm:cxn modelId="{3E5BA204-8F58-42A7-9FCD-92FBD7EAE48D}" type="presParOf" srcId="{93DFEB6F-17C7-461C-97BD-5B4A1922543E}" destId="{4664735B-68C1-4E6E-B8BB-B8FDE78D57F7}" srcOrd="0" destOrd="0" presId="urn:microsoft.com/office/officeart/2005/8/layout/list1"/>
    <dgm:cxn modelId="{C8D8F03B-5B54-468D-9534-CE02DE96AC78}" type="presParOf" srcId="{93DFEB6F-17C7-461C-97BD-5B4A1922543E}" destId="{68FE0973-150E-4832-B6B8-D6DE692DC6AB}" srcOrd="1" destOrd="0" presId="urn:microsoft.com/office/officeart/2005/8/layout/list1"/>
    <dgm:cxn modelId="{1EEF6D42-8A8F-4DC0-9F6F-EA32D24D23DC}" type="presParOf" srcId="{CBA2557B-3278-4889-B952-F0AE35A6CFFD}" destId="{1FECA4F3-1E92-4ABA-BD25-DBEFA854D3A8}" srcOrd="5" destOrd="0" presId="urn:microsoft.com/office/officeart/2005/8/layout/list1"/>
    <dgm:cxn modelId="{14405E3F-F669-4649-8CAD-707B057BD075}" type="presParOf" srcId="{CBA2557B-3278-4889-B952-F0AE35A6CFFD}" destId="{30FB3606-589B-4D4E-A5FA-3F06269DC2C9}" srcOrd="6" destOrd="0" presId="urn:microsoft.com/office/officeart/2005/8/layout/list1"/>
    <dgm:cxn modelId="{2A016C07-E243-4E38-A5B1-F2BB003EA2A0}" type="presParOf" srcId="{CBA2557B-3278-4889-B952-F0AE35A6CFFD}" destId="{5B71C8AD-4C4D-4303-8E39-0A02AA30ECA0}" srcOrd="7" destOrd="0" presId="urn:microsoft.com/office/officeart/2005/8/layout/list1"/>
    <dgm:cxn modelId="{8D0F4162-5D60-459D-BC9C-B308079B8671}" type="presParOf" srcId="{CBA2557B-3278-4889-B952-F0AE35A6CFFD}" destId="{75E23D21-B058-4B59-B4A5-D6CBED83EB88}" srcOrd="8" destOrd="0" presId="urn:microsoft.com/office/officeart/2005/8/layout/list1"/>
    <dgm:cxn modelId="{41BC200C-FE73-4209-81A0-1EA4400FFB78}" type="presParOf" srcId="{75E23D21-B058-4B59-B4A5-D6CBED83EB88}" destId="{01E94B6B-D7B1-4634-8F8D-F96602340B6F}" srcOrd="0" destOrd="0" presId="urn:microsoft.com/office/officeart/2005/8/layout/list1"/>
    <dgm:cxn modelId="{FF1F111F-4530-4379-9C24-F111392E8659}" type="presParOf" srcId="{75E23D21-B058-4B59-B4A5-D6CBED83EB88}" destId="{CD04F285-EE79-4017-8FF3-06BF7BE1B6EC}" srcOrd="1" destOrd="0" presId="urn:microsoft.com/office/officeart/2005/8/layout/list1"/>
    <dgm:cxn modelId="{080A3B57-F8D8-4B98-8EE9-B4945F5043A2}" type="presParOf" srcId="{CBA2557B-3278-4889-B952-F0AE35A6CFFD}" destId="{AA99F699-D049-40D5-9A1A-A4306A37A452}" srcOrd="9" destOrd="0" presId="urn:microsoft.com/office/officeart/2005/8/layout/list1"/>
    <dgm:cxn modelId="{44C83AEF-BEB1-4F46-BEB3-735FA4D2B990}" type="presParOf" srcId="{CBA2557B-3278-4889-B952-F0AE35A6CFFD}" destId="{73D3D411-53C0-4DCE-A419-3400DF03A291}" srcOrd="10" destOrd="0" presId="urn:microsoft.com/office/officeart/2005/8/layout/list1"/>
    <dgm:cxn modelId="{DFF0D068-8BB0-4670-9E36-A85DD477A169}" type="presParOf" srcId="{CBA2557B-3278-4889-B952-F0AE35A6CFFD}" destId="{C734B7D6-6D61-4D16-B52D-B3B6EBE5BEDB}" srcOrd="11" destOrd="0" presId="urn:microsoft.com/office/officeart/2005/8/layout/list1"/>
    <dgm:cxn modelId="{4FA87EFB-0FFD-4CFA-8CB1-6FFD01424C15}" type="presParOf" srcId="{CBA2557B-3278-4889-B952-F0AE35A6CFFD}" destId="{2DBBBBE1-083E-4734-9F57-733BD9AA7120}" srcOrd="12" destOrd="0" presId="urn:microsoft.com/office/officeart/2005/8/layout/list1"/>
    <dgm:cxn modelId="{48DB8AED-6C7A-4C74-AB9A-E6B0CF9DC8C7}" type="presParOf" srcId="{2DBBBBE1-083E-4734-9F57-733BD9AA7120}" destId="{0B6A77DE-BBD5-4C12-8308-A66926FF3009}" srcOrd="0" destOrd="0" presId="urn:microsoft.com/office/officeart/2005/8/layout/list1"/>
    <dgm:cxn modelId="{E5A45962-C108-484F-9F54-FCFC1DCA3813}" type="presParOf" srcId="{2DBBBBE1-083E-4734-9F57-733BD9AA7120}" destId="{53003505-8065-4D65-8FBB-4C61FFCCECF5}" srcOrd="1" destOrd="0" presId="urn:microsoft.com/office/officeart/2005/8/layout/list1"/>
    <dgm:cxn modelId="{9730F007-190A-4BC5-B4B5-FB6BF1DA383F}" type="presParOf" srcId="{CBA2557B-3278-4889-B952-F0AE35A6CFFD}" destId="{FD7DA0F0-9F3D-4A08-9F96-2A2A598D215A}" srcOrd="13" destOrd="0" presId="urn:microsoft.com/office/officeart/2005/8/layout/list1"/>
    <dgm:cxn modelId="{0620F48D-F6F5-4A4C-9EB0-135D8311A1F9}" type="presParOf" srcId="{CBA2557B-3278-4889-B952-F0AE35A6CFFD}" destId="{E5E91C03-77C7-4646-A0AF-0E7147D27AFA}" srcOrd="14" destOrd="0" presId="urn:microsoft.com/office/officeart/2005/8/layout/list1"/>
    <dgm:cxn modelId="{8AAACC76-2115-4BC8-8CE7-F7F7F51E4C27}" type="presParOf" srcId="{CBA2557B-3278-4889-B952-F0AE35A6CFFD}" destId="{760138F5-F0D0-452E-BDA9-12DC3B6EA2D6}" srcOrd="15" destOrd="0" presId="urn:microsoft.com/office/officeart/2005/8/layout/list1"/>
    <dgm:cxn modelId="{4A132784-3A3C-4E93-AAE3-3C1A9797573F}" type="presParOf" srcId="{CBA2557B-3278-4889-B952-F0AE35A6CFFD}" destId="{8DAA1DAD-3DDA-4600-8DA3-7C982CDF2406}" srcOrd="16" destOrd="0" presId="urn:microsoft.com/office/officeart/2005/8/layout/list1"/>
    <dgm:cxn modelId="{AC1EAE55-6F7A-43BD-995A-2370EE7E652D}" type="presParOf" srcId="{8DAA1DAD-3DDA-4600-8DA3-7C982CDF2406}" destId="{C1CC00D1-FAA7-4FF3-A6ED-E0A76F1D3D10}" srcOrd="0" destOrd="0" presId="urn:microsoft.com/office/officeart/2005/8/layout/list1"/>
    <dgm:cxn modelId="{7B75A0D0-1F3F-4164-9A4A-0F4E8903092F}" type="presParOf" srcId="{8DAA1DAD-3DDA-4600-8DA3-7C982CDF2406}" destId="{38F1533D-1D5A-499A-A183-4C58B77F8C40}" srcOrd="1" destOrd="0" presId="urn:microsoft.com/office/officeart/2005/8/layout/list1"/>
    <dgm:cxn modelId="{D9D597E7-D388-485B-B562-BF916F4ED87C}" type="presParOf" srcId="{CBA2557B-3278-4889-B952-F0AE35A6CFFD}" destId="{4A731C8A-EF62-4069-B3F5-6B5CE8281A3C}" srcOrd="17" destOrd="0" presId="urn:microsoft.com/office/officeart/2005/8/layout/list1"/>
    <dgm:cxn modelId="{D75EF108-9779-4A92-8BCD-12AF52EB5F0A}" type="presParOf" srcId="{CBA2557B-3278-4889-B952-F0AE35A6CFFD}" destId="{6738EF30-6A15-4192-B368-A2A242CE6549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4D94C4-2FBD-4479-8A7D-8B9CE8496D9B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ID"/>
        </a:p>
      </dgm:t>
    </dgm:pt>
    <dgm:pt modelId="{7B0CAE08-9079-4CF4-8176-4C8FB610F192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ID" sz="1800" dirty="0" err="1">
              <a:solidFill>
                <a:schemeClr val="tx1"/>
              </a:solidFill>
            </a:rPr>
            <a:t>Koperasi</a:t>
          </a:r>
          <a:r>
            <a:rPr lang="en-ID" sz="1800" dirty="0">
              <a:solidFill>
                <a:schemeClr val="tx1"/>
              </a:solidFill>
            </a:rPr>
            <a:t> yang </a:t>
          </a:r>
          <a:r>
            <a:rPr lang="en-ID" sz="1800" dirty="0" err="1">
              <a:solidFill>
                <a:schemeClr val="tx1"/>
              </a:solidFill>
            </a:rPr>
            <a:t>dibubarkan</a:t>
          </a:r>
          <a:r>
            <a:rPr lang="en-ID" sz="1800" dirty="0">
              <a:solidFill>
                <a:schemeClr val="tx1"/>
              </a:solidFill>
            </a:rPr>
            <a:t> </a:t>
          </a:r>
          <a:r>
            <a:rPr lang="en-ID" sz="1800" dirty="0" err="1">
              <a:solidFill>
                <a:schemeClr val="tx1"/>
              </a:solidFill>
            </a:rPr>
            <a:t>umumnya</a:t>
          </a:r>
          <a:r>
            <a:rPr lang="en-ID" sz="1800" dirty="0">
              <a:solidFill>
                <a:schemeClr val="tx1"/>
              </a:solidFill>
            </a:rPr>
            <a:t> </a:t>
          </a:r>
          <a:r>
            <a:rPr lang="en-ID" sz="1800" dirty="0" err="1">
              <a:solidFill>
                <a:schemeClr val="tx1"/>
              </a:solidFill>
            </a:rPr>
            <a:t>tidak</a:t>
          </a:r>
          <a:r>
            <a:rPr lang="en-ID" sz="1800" dirty="0">
              <a:solidFill>
                <a:schemeClr val="tx1"/>
              </a:solidFill>
            </a:rPr>
            <a:t> </a:t>
          </a:r>
          <a:r>
            <a:rPr lang="en-ID" sz="1800" dirty="0" err="1">
              <a:solidFill>
                <a:schemeClr val="tx1"/>
              </a:solidFill>
            </a:rPr>
            <a:t>ditemukan</a:t>
          </a:r>
          <a:r>
            <a:rPr lang="en-ID" sz="1800" dirty="0">
              <a:solidFill>
                <a:schemeClr val="tx1"/>
              </a:solidFill>
            </a:rPr>
            <a:t> </a:t>
          </a:r>
          <a:r>
            <a:rPr lang="en-ID" sz="1800" dirty="0" err="1">
              <a:solidFill>
                <a:schemeClr val="tx1"/>
              </a:solidFill>
            </a:rPr>
            <a:t>keberadaannya</a:t>
          </a:r>
          <a:r>
            <a:rPr lang="en-ID" sz="1800" dirty="0">
              <a:solidFill>
                <a:schemeClr val="tx1"/>
              </a:solidFill>
            </a:rPr>
            <a:t>, </a:t>
          </a:r>
          <a:r>
            <a:rPr lang="en-ID" sz="1800" dirty="0" err="1">
              <a:solidFill>
                <a:schemeClr val="tx1"/>
              </a:solidFill>
            </a:rPr>
            <a:t>begiu</a:t>
          </a:r>
          <a:r>
            <a:rPr lang="en-ID" sz="1800" dirty="0">
              <a:solidFill>
                <a:schemeClr val="tx1"/>
              </a:solidFill>
            </a:rPr>
            <a:t> </a:t>
          </a:r>
          <a:r>
            <a:rPr lang="en-ID" sz="1800" dirty="0" err="1">
              <a:solidFill>
                <a:schemeClr val="tx1"/>
              </a:solidFill>
            </a:rPr>
            <a:t>juga</a:t>
          </a:r>
          <a:r>
            <a:rPr lang="en-ID" sz="1800" dirty="0">
              <a:solidFill>
                <a:schemeClr val="tx1"/>
              </a:solidFill>
            </a:rPr>
            <a:t> </a:t>
          </a:r>
          <a:r>
            <a:rPr lang="en-ID" sz="1800" dirty="0" err="1">
              <a:solidFill>
                <a:schemeClr val="tx1"/>
              </a:solidFill>
            </a:rPr>
            <a:t>dengan</a:t>
          </a:r>
          <a:r>
            <a:rPr lang="en-ID" sz="1800" dirty="0">
              <a:solidFill>
                <a:schemeClr val="tx1"/>
              </a:solidFill>
            </a:rPr>
            <a:t> </a:t>
          </a:r>
          <a:r>
            <a:rPr lang="en-ID" sz="1800" dirty="0" err="1">
              <a:solidFill>
                <a:schemeClr val="tx1"/>
              </a:solidFill>
            </a:rPr>
            <a:t>pengurus</a:t>
          </a:r>
          <a:r>
            <a:rPr lang="en-ID" sz="1800" dirty="0">
              <a:solidFill>
                <a:schemeClr val="tx1"/>
              </a:solidFill>
            </a:rPr>
            <a:t>, </a:t>
          </a:r>
          <a:r>
            <a:rPr lang="en-ID" sz="1800" dirty="0" err="1">
              <a:solidFill>
                <a:schemeClr val="tx1"/>
              </a:solidFill>
            </a:rPr>
            <a:t>pengawas</a:t>
          </a:r>
          <a:r>
            <a:rPr lang="en-ID" sz="1800" dirty="0">
              <a:solidFill>
                <a:schemeClr val="tx1"/>
              </a:solidFill>
            </a:rPr>
            <a:t> </a:t>
          </a:r>
          <a:r>
            <a:rPr lang="en-ID" sz="1800" dirty="0" err="1">
              <a:solidFill>
                <a:schemeClr val="tx1"/>
              </a:solidFill>
            </a:rPr>
            <a:t>dan</a:t>
          </a:r>
          <a:r>
            <a:rPr lang="en-ID" sz="1800" dirty="0">
              <a:solidFill>
                <a:schemeClr val="tx1"/>
              </a:solidFill>
            </a:rPr>
            <a:t> </a:t>
          </a:r>
          <a:r>
            <a:rPr lang="en-ID" sz="1800" dirty="0" err="1">
              <a:solidFill>
                <a:schemeClr val="tx1"/>
              </a:solidFill>
            </a:rPr>
            <a:t>anggota</a:t>
          </a:r>
          <a:r>
            <a:rPr lang="en-ID" sz="1800" dirty="0">
              <a:solidFill>
                <a:schemeClr val="tx1"/>
              </a:solidFill>
            </a:rPr>
            <a:t> </a:t>
          </a:r>
          <a:r>
            <a:rPr lang="en-ID" sz="1800" dirty="0" err="1">
              <a:solidFill>
                <a:schemeClr val="tx1"/>
              </a:solidFill>
            </a:rPr>
            <a:t>tidak</a:t>
          </a:r>
          <a:r>
            <a:rPr lang="en-ID" sz="1800" dirty="0">
              <a:solidFill>
                <a:schemeClr val="tx1"/>
              </a:solidFill>
            </a:rPr>
            <a:t> </a:t>
          </a:r>
          <a:r>
            <a:rPr lang="en-ID" sz="1800" dirty="0" err="1">
              <a:solidFill>
                <a:schemeClr val="tx1"/>
              </a:solidFill>
            </a:rPr>
            <a:t>ditemukan</a:t>
          </a:r>
          <a:endParaRPr lang="en-ID" sz="1800" dirty="0">
            <a:solidFill>
              <a:schemeClr val="tx1"/>
            </a:solidFill>
          </a:endParaRPr>
        </a:p>
      </dgm:t>
    </dgm:pt>
    <dgm:pt modelId="{7300A9D7-E42C-43F6-BA64-E276D8F1E782}" type="parTrans" cxnId="{156EEE7F-239D-4311-8820-D85767BECB6B}">
      <dgm:prSet/>
      <dgm:spPr/>
      <dgm:t>
        <a:bodyPr/>
        <a:lstStyle/>
        <a:p>
          <a:endParaRPr lang="en-ID"/>
        </a:p>
      </dgm:t>
    </dgm:pt>
    <dgm:pt modelId="{A7271F6C-002C-41D4-9EBD-1DFAF9B2254D}" type="sibTrans" cxnId="{156EEE7F-239D-4311-8820-D85767BECB6B}">
      <dgm:prSet/>
      <dgm:spPr/>
      <dgm:t>
        <a:bodyPr/>
        <a:lstStyle/>
        <a:p>
          <a:endParaRPr lang="en-ID"/>
        </a:p>
      </dgm:t>
    </dgm:pt>
    <dgm:pt modelId="{1CAE5AAA-702D-44EF-80E8-C0F6ED3AF591}">
      <dgm:prSet phldrT="[Text]" custT="1"/>
      <dgm:spPr/>
      <dgm:t>
        <a:bodyPr/>
        <a:lstStyle/>
        <a:p>
          <a:r>
            <a:rPr lang="en-ID" sz="1800" dirty="0" err="1">
              <a:solidFill>
                <a:schemeClr val="tx1"/>
              </a:solidFill>
            </a:rPr>
            <a:t>Tidak</a:t>
          </a:r>
          <a:r>
            <a:rPr lang="en-ID" sz="1800" dirty="0">
              <a:solidFill>
                <a:schemeClr val="tx1"/>
              </a:solidFill>
            </a:rPr>
            <a:t> </a:t>
          </a:r>
          <a:r>
            <a:rPr lang="en-ID" sz="1800" dirty="0" err="1">
              <a:solidFill>
                <a:schemeClr val="tx1"/>
              </a:solidFill>
            </a:rPr>
            <a:t>tersedianya</a:t>
          </a:r>
          <a:r>
            <a:rPr lang="en-ID" sz="1800" dirty="0">
              <a:solidFill>
                <a:schemeClr val="tx1"/>
              </a:solidFill>
            </a:rPr>
            <a:t> </a:t>
          </a:r>
          <a:r>
            <a:rPr lang="en-ID" sz="1800" dirty="0" err="1">
              <a:solidFill>
                <a:schemeClr val="tx1"/>
              </a:solidFill>
            </a:rPr>
            <a:t>anggaran</a:t>
          </a:r>
          <a:r>
            <a:rPr lang="en-ID" sz="1800" dirty="0">
              <a:solidFill>
                <a:schemeClr val="tx1"/>
              </a:solidFill>
            </a:rPr>
            <a:t> </a:t>
          </a:r>
          <a:r>
            <a:rPr lang="en-ID" sz="1800" dirty="0" err="1">
              <a:solidFill>
                <a:schemeClr val="tx1"/>
              </a:solidFill>
            </a:rPr>
            <a:t>untuk</a:t>
          </a:r>
          <a:r>
            <a:rPr lang="en-ID" sz="1800" dirty="0">
              <a:solidFill>
                <a:schemeClr val="tx1"/>
              </a:solidFill>
            </a:rPr>
            <a:t> </a:t>
          </a:r>
          <a:r>
            <a:rPr lang="en-ID" sz="1800" dirty="0" err="1">
              <a:solidFill>
                <a:schemeClr val="tx1"/>
              </a:solidFill>
            </a:rPr>
            <a:t>penyelesaian</a:t>
          </a:r>
          <a:r>
            <a:rPr lang="en-ID" sz="1800" dirty="0">
              <a:solidFill>
                <a:schemeClr val="tx1"/>
              </a:solidFill>
            </a:rPr>
            <a:t> </a:t>
          </a:r>
          <a:r>
            <a:rPr lang="en-ID" sz="1800" dirty="0" err="1">
              <a:solidFill>
                <a:schemeClr val="tx1"/>
              </a:solidFill>
            </a:rPr>
            <a:t>pembubaran</a:t>
          </a:r>
          <a:r>
            <a:rPr lang="en-ID" sz="1800" dirty="0">
              <a:solidFill>
                <a:schemeClr val="tx1"/>
              </a:solidFill>
            </a:rPr>
            <a:t> </a:t>
          </a:r>
          <a:r>
            <a:rPr lang="en-ID" sz="1800" dirty="0" err="1">
              <a:solidFill>
                <a:schemeClr val="tx1"/>
              </a:solidFill>
            </a:rPr>
            <a:t>Koperasi</a:t>
          </a:r>
          <a:endParaRPr lang="en-ID" sz="1800" dirty="0">
            <a:solidFill>
              <a:schemeClr val="tx1"/>
            </a:solidFill>
          </a:endParaRPr>
        </a:p>
      </dgm:t>
    </dgm:pt>
    <dgm:pt modelId="{56E766EE-FC0A-41B9-9DE0-16D68BDBFE38}" type="parTrans" cxnId="{D44A2F37-D84D-4D6A-A369-805DD060D1A4}">
      <dgm:prSet/>
      <dgm:spPr/>
      <dgm:t>
        <a:bodyPr/>
        <a:lstStyle/>
        <a:p>
          <a:endParaRPr lang="en-ID"/>
        </a:p>
      </dgm:t>
    </dgm:pt>
    <dgm:pt modelId="{6F667A55-79A3-4934-AD37-541DFE38283C}" type="sibTrans" cxnId="{D44A2F37-D84D-4D6A-A369-805DD060D1A4}">
      <dgm:prSet/>
      <dgm:spPr/>
      <dgm:t>
        <a:bodyPr/>
        <a:lstStyle/>
        <a:p>
          <a:endParaRPr lang="en-ID"/>
        </a:p>
      </dgm:t>
    </dgm:pt>
    <dgm:pt modelId="{EC26CABD-E8B7-40F2-9F73-A1486C5DF0DD}">
      <dgm:prSet phldrT="[Text]" custT="1"/>
      <dgm:spPr/>
      <dgm:t>
        <a:bodyPr/>
        <a:lstStyle/>
        <a:p>
          <a:r>
            <a:rPr lang="en-ID" sz="1800" dirty="0" err="1">
              <a:solidFill>
                <a:schemeClr val="tx1"/>
              </a:solidFill>
            </a:rPr>
            <a:t>Sering</a:t>
          </a:r>
          <a:r>
            <a:rPr lang="en-ID" sz="1800" dirty="0">
              <a:solidFill>
                <a:schemeClr val="tx1"/>
              </a:solidFill>
            </a:rPr>
            <a:t> </a:t>
          </a:r>
          <a:r>
            <a:rPr lang="en-ID" sz="1800" dirty="0" err="1">
              <a:solidFill>
                <a:schemeClr val="tx1"/>
              </a:solidFill>
            </a:rPr>
            <a:t>terjadinya</a:t>
          </a:r>
          <a:r>
            <a:rPr lang="en-ID" sz="1800" dirty="0">
              <a:solidFill>
                <a:schemeClr val="tx1"/>
              </a:solidFill>
            </a:rPr>
            <a:t> </a:t>
          </a:r>
          <a:r>
            <a:rPr lang="en-ID" sz="1800" dirty="0" err="1">
              <a:solidFill>
                <a:schemeClr val="tx1"/>
              </a:solidFill>
            </a:rPr>
            <a:t>mutasi</a:t>
          </a:r>
          <a:r>
            <a:rPr lang="en-ID" sz="1800" dirty="0">
              <a:solidFill>
                <a:schemeClr val="tx1"/>
              </a:solidFill>
            </a:rPr>
            <a:t> </a:t>
          </a:r>
          <a:r>
            <a:rPr lang="en-ID" sz="1800" dirty="0" err="1">
              <a:solidFill>
                <a:schemeClr val="tx1"/>
              </a:solidFill>
            </a:rPr>
            <a:t>pejabat</a:t>
          </a:r>
          <a:r>
            <a:rPr lang="en-ID" sz="1800" dirty="0">
              <a:solidFill>
                <a:schemeClr val="tx1"/>
              </a:solidFill>
            </a:rPr>
            <a:t> yang </a:t>
          </a:r>
          <a:r>
            <a:rPr lang="en-ID" sz="1800" dirty="0" err="1">
              <a:solidFill>
                <a:schemeClr val="tx1"/>
              </a:solidFill>
            </a:rPr>
            <a:t>membidangi</a:t>
          </a:r>
          <a:r>
            <a:rPr lang="en-ID" sz="1800" dirty="0">
              <a:solidFill>
                <a:schemeClr val="tx1"/>
              </a:solidFill>
            </a:rPr>
            <a:t> </a:t>
          </a:r>
          <a:r>
            <a:rPr lang="en-ID" sz="1800" dirty="0" err="1">
              <a:solidFill>
                <a:schemeClr val="tx1"/>
              </a:solidFill>
            </a:rPr>
            <a:t>pembubaran</a:t>
          </a:r>
          <a:r>
            <a:rPr lang="en-ID" sz="1800" dirty="0">
              <a:solidFill>
                <a:schemeClr val="tx1"/>
              </a:solidFill>
            </a:rPr>
            <a:t> </a:t>
          </a:r>
          <a:r>
            <a:rPr lang="en-ID" sz="1800" dirty="0" err="1">
              <a:solidFill>
                <a:schemeClr val="tx1"/>
              </a:solidFill>
            </a:rPr>
            <a:t>Koperasi</a:t>
          </a:r>
          <a:endParaRPr lang="en-ID" sz="1800" dirty="0">
            <a:solidFill>
              <a:schemeClr val="tx1"/>
            </a:solidFill>
          </a:endParaRPr>
        </a:p>
      </dgm:t>
    </dgm:pt>
    <dgm:pt modelId="{6E01D56E-6047-4FE4-951A-FC1696F55F01}" type="parTrans" cxnId="{F5EFBEA6-ACD3-4689-B5E4-AF48F026E2E4}">
      <dgm:prSet/>
      <dgm:spPr/>
      <dgm:t>
        <a:bodyPr/>
        <a:lstStyle/>
        <a:p>
          <a:endParaRPr lang="en-ID"/>
        </a:p>
      </dgm:t>
    </dgm:pt>
    <dgm:pt modelId="{00280DCA-074C-4136-BF1F-4427BCDB6348}" type="sibTrans" cxnId="{F5EFBEA6-ACD3-4689-B5E4-AF48F026E2E4}">
      <dgm:prSet/>
      <dgm:spPr/>
      <dgm:t>
        <a:bodyPr/>
        <a:lstStyle/>
        <a:p>
          <a:endParaRPr lang="en-ID"/>
        </a:p>
      </dgm:t>
    </dgm:pt>
    <dgm:pt modelId="{97F718EA-EA0D-44FF-BDEB-6F50A9D5DCAA}">
      <dgm:prSet phldrT="[Text]" custT="1"/>
      <dgm:spPr/>
      <dgm:t>
        <a:bodyPr/>
        <a:lstStyle/>
        <a:p>
          <a:r>
            <a:rPr lang="en-ID" sz="1800" dirty="0">
              <a:solidFill>
                <a:schemeClr val="tx1"/>
              </a:solidFill>
            </a:rPr>
            <a:t>Tim </a:t>
          </a:r>
          <a:r>
            <a:rPr lang="en-ID" sz="1800" dirty="0" err="1">
              <a:solidFill>
                <a:schemeClr val="tx1"/>
              </a:solidFill>
            </a:rPr>
            <a:t>Penyelesai</a:t>
          </a:r>
          <a:r>
            <a:rPr lang="en-ID" sz="1800" dirty="0">
              <a:solidFill>
                <a:schemeClr val="tx1"/>
              </a:solidFill>
            </a:rPr>
            <a:t> di </a:t>
          </a:r>
          <a:r>
            <a:rPr lang="en-ID" sz="1800" dirty="0" err="1">
              <a:solidFill>
                <a:schemeClr val="tx1"/>
              </a:solidFill>
            </a:rPr>
            <a:t>Provinsi</a:t>
          </a:r>
          <a:r>
            <a:rPr lang="en-ID" sz="1800" dirty="0">
              <a:solidFill>
                <a:schemeClr val="tx1"/>
              </a:solidFill>
            </a:rPr>
            <a:t> </a:t>
          </a:r>
          <a:r>
            <a:rPr lang="en-ID" sz="1800" dirty="0" smtClean="0">
              <a:solidFill>
                <a:schemeClr val="tx1"/>
              </a:solidFill>
            </a:rPr>
            <a:t>Lampung </a:t>
          </a:r>
          <a:r>
            <a:rPr lang="en-ID" sz="1800" dirty="0" err="1" smtClean="0">
              <a:solidFill>
                <a:schemeClr val="tx1"/>
              </a:solidFill>
            </a:rPr>
            <a:t>belum</a:t>
          </a:r>
          <a:r>
            <a:rPr lang="en-ID" sz="1800" dirty="0" smtClean="0">
              <a:solidFill>
                <a:schemeClr val="tx1"/>
              </a:solidFill>
            </a:rPr>
            <a:t> </a:t>
          </a:r>
          <a:r>
            <a:rPr lang="en-ID" sz="1800" dirty="0" err="1">
              <a:solidFill>
                <a:schemeClr val="tx1"/>
              </a:solidFill>
            </a:rPr>
            <a:t>melaporkan</a:t>
          </a:r>
          <a:r>
            <a:rPr lang="en-ID" sz="1800" dirty="0">
              <a:solidFill>
                <a:schemeClr val="tx1"/>
              </a:solidFill>
            </a:rPr>
            <a:t> </a:t>
          </a:r>
          <a:r>
            <a:rPr lang="en-ID" sz="1800" dirty="0" err="1">
              <a:solidFill>
                <a:schemeClr val="tx1"/>
              </a:solidFill>
            </a:rPr>
            <a:t>ke</a:t>
          </a:r>
          <a:r>
            <a:rPr lang="en-ID" sz="1800" dirty="0">
              <a:solidFill>
                <a:schemeClr val="tx1"/>
              </a:solidFill>
            </a:rPr>
            <a:t> </a:t>
          </a:r>
          <a:r>
            <a:rPr lang="en-ID" sz="1800" dirty="0" err="1">
              <a:solidFill>
                <a:schemeClr val="tx1"/>
              </a:solidFill>
            </a:rPr>
            <a:t>Kementerian</a:t>
          </a:r>
          <a:r>
            <a:rPr lang="en-ID" sz="1800" dirty="0">
              <a:solidFill>
                <a:schemeClr val="tx1"/>
              </a:solidFill>
            </a:rPr>
            <a:t> Koperasi </a:t>
          </a:r>
          <a:r>
            <a:rPr lang="en-ID" sz="1800" dirty="0" err="1">
              <a:solidFill>
                <a:schemeClr val="tx1"/>
              </a:solidFill>
            </a:rPr>
            <a:t>dan</a:t>
          </a:r>
          <a:r>
            <a:rPr lang="en-ID" sz="1800" dirty="0">
              <a:solidFill>
                <a:schemeClr val="tx1"/>
              </a:solidFill>
            </a:rPr>
            <a:t> UKM </a:t>
          </a:r>
          <a:r>
            <a:rPr lang="en-ID" sz="1800" dirty="0" err="1">
              <a:solidFill>
                <a:schemeClr val="tx1"/>
              </a:solidFill>
            </a:rPr>
            <a:t>Berita</a:t>
          </a:r>
          <a:r>
            <a:rPr lang="en-ID" sz="1800" dirty="0">
              <a:solidFill>
                <a:schemeClr val="tx1"/>
              </a:solidFill>
            </a:rPr>
            <a:t> </a:t>
          </a:r>
          <a:r>
            <a:rPr lang="en-ID" sz="1800" dirty="0" err="1">
              <a:solidFill>
                <a:schemeClr val="tx1"/>
              </a:solidFill>
            </a:rPr>
            <a:t>Acara</a:t>
          </a:r>
          <a:r>
            <a:rPr lang="en-ID" sz="1800" dirty="0">
              <a:solidFill>
                <a:schemeClr val="tx1"/>
              </a:solidFill>
            </a:rPr>
            <a:t> </a:t>
          </a:r>
          <a:r>
            <a:rPr lang="en-ID" sz="1800" dirty="0" err="1">
              <a:solidFill>
                <a:schemeClr val="tx1"/>
              </a:solidFill>
            </a:rPr>
            <a:t>Penyelesaian</a:t>
          </a:r>
          <a:r>
            <a:rPr lang="en-ID" sz="1800" dirty="0">
              <a:solidFill>
                <a:schemeClr val="tx1"/>
              </a:solidFill>
            </a:rPr>
            <a:t> Pembubaran Koperasi</a:t>
          </a:r>
        </a:p>
      </dgm:t>
    </dgm:pt>
    <dgm:pt modelId="{904D42A0-5A3E-429D-A07D-97E4312A39A6}" type="parTrans" cxnId="{85AC02D9-19F0-448D-807E-8297969EE0AD}">
      <dgm:prSet/>
      <dgm:spPr/>
      <dgm:t>
        <a:bodyPr/>
        <a:lstStyle/>
        <a:p>
          <a:endParaRPr lang="en-ID"/>
        </a:p>
      </dgm:t>
    </dgm:pt>
    <dgm:pt modelId="{ED822354-B96A-4812-AD0D-3680DC1BA554}" type="sibTrans" cxnId="{85AC02D9-19F0-448D-807E-8297969EE0AD}">
      <dgm:prSet/>
      <dgm:spPr/>
      <dgm:t>
        <a:bodyPr/>
        <a:lstStyle/>
        <a:p>
          <a:endParaRPr lang="en-ID"/>
        </a:p>
      </dgm:t>
    </dgm:pt>
    <dgm:pt modelId="{833EF815-D414-4EA9-9F2C-5D1DEDF42341}" type="pres">
      <dgm:prSet presAssocID="{594D94C4-2FBD-4479-8A7D-8B9CE8496D9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9E2F2AC3-DAC6-4BD2-AF71-2036CD06599C}" type="pres">
      <dgm:prSet presAssocID="{97F718EA-EA0D-44FF-BDEB-6F50A9D5DCAA}" presName="parentLin" presStyleCnt="0"/>
      <dgm:spPr/>
    </dgm:pt>
    <dgm:pt modelId="{9D9DD9AB-D622-4379-8F91-052D125B6FA8}" type="pres">
      <dgm:prSet presAssocID="{97F718EA-EA0D-44FF-BDEB-6F50A9D5DCAA}" presName="parentLeftMargin" presStyleLbl="node1" presStyleIdx="0" presStyleCnt="4"/>
      <dgm:spPr/>
      <dgm:t>
        <a:bodyPr/>
        <a:lstStyle/>
        <a:p>
          <a:endParaRPr lang="en-AU"/>
        </a:p>
      </dgm:t>
    </dgm:pt>
    <dgm:pt modelId="{6CE43833-37BB-4B1F-B500-B4B160289AB7}" type="pres">
      <dgm:prSet presAssocID="{97F718EA-EA0D-44FF-BDEB-6F50A9D5DCAA}" presName="parentText" presStyleLbl="node1" presStyleIdx="0" presStyleCnt="4" custScaleX="142997" custScaleY="186491" custLinFactY="-365943" custLinFactNeighborX="-49704" custLinFactNeighborY="-40000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0E90572-7A64-4A55-B4CA-83CF3350388C}" type="pres">
      <dgm:prSet presAssocID="{97F718EA-EA0D-44FF-BDEB-6F50A9D5DCAA}" presName="negativeSpace" presStyleCnt="0"/>
      <dgm:spPr/>
    </dgm:pt>
    <dgm:pt modelId="{91CEF063-1357-4584-B4C9-B538EE2E9BF0}" type="pres">
      <dgm:prSet presAssocID="{97F718EA-EA0D-44FF-BDEB-6F50A9D5DCAA}" presName="childText" presStyleLbl="conFgAcc1" presStyleIdx="0" presStyleCnt="4">
        <dgm:presLayoutVars>
          <dgm:bulletEnabled val="1"/>
        </dgm:presLayoutVars>
      </dgm:prSet>
      <dgm:spPr/>
    </dgm:pt>
    <dgm:pt modelId="{E47B3845-B210-4A91-852D-8901929E0008}" type="pres">
      <dgm:prSet presAssocID="{ED822354-B96A-4812-AD0D-3680DC1BA554}" presName="spaceBetweenRectangles" presStyleCnt="0"/>
      <dgm:spPr/>
    </dgm:pt>
    <dgm:pt modelId="{009415C0-A924-47D5-B517-5AECFC1C2134}" type="pres">
      <dgm:prSet presAssocID="{7B0CAE08-9079-4CF4-8176-4C8FB610F192}" presName="parentLin" presStyleCnt="0"/>
      <dgm:spPr/>
    </dgm:pt>
    <dgm:pt modelId="{85034D56-AE60-46F0-9DFA-903E9E276214}" type="pres">
      <dgm:prSet presAssocID="{7B0CAE08-9079-4CF4-8176-4C8FB610F192}" presName="parentLeftMargin" presStyleLbl="node1" presStyleIdx="0" presStyleCnt="4"/>
      <dgm:spPr/>
      <dgm:t>
        <a:bodyPr/>
        <a:lstStyle/>
        <a:p>
          <a:endParaRPr lang="en-AU"/>
        </a:p>
      </dgm:t>
    </dgm:pt>
    <dgm:pt modelId="{161B20E8-2F5A-4661-89CA-22CEEED3A3A3}" type="pres">
      <dgm:prSet presAssocID="{7B0CAE08-9079-4CF4-8176-4C8FB610F192}" presName="parentText" presStyleLbl="node1" presStyleIdx="1" presStyleCnt="4" custScaleX="142997" custScaleY="162189" custLinFactNeighborX="-45146" custLinFactNeighborY="-23198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B07F400-C174-43AA-8256-11018C59F43B}" type="pres">
      <dgm:prSet presAssocID="{7B0CAE08-9079-4CF4-8176-4C8FB610F192}" presName="negativeSpace" presStyleCnt="0"/>
      <dgm:spPr/>
    </dgm:pt>
    <dgm:pt modelId="{006E146A-CF6F-4348-8B49-BEDCC2EC7FC1}" type="pres">
      <dgm:prSet presAssocID="{7B0CAE08-9079-4CF4-8176-4C8FB610F192}" presName="childText" presStyleLbl="conFgAcc1" presStyleIdx="1" presStyleCnt="4">
        <dgm:presLayoutVars>
          <dgm:bulletEnabled val="1"/>
        </dgm:presLayoutVars>
      </dgm:prSet>
      <dgm:spPr/>
    </dgm:pt>
    <dgm:pt modelId="{F3665E69-8F31-456F-8EEC-19341CC1093B}" type="pres">
      <dgm:prSet presAssocID="{A7271F6C-002C-41D4-9EBD-1DFAF9B2254D}" presName="spaceBetweenRectangles" presStyleCnt="0"/>
      <dgm:spPr/>
    </dgm:pt>
    <dgm:pt modelId="{57F6F3AC-529C-4AA9-BC34-1084EFAF7D74}" type="pres">
      <dgm:prSet presAssocID="{EC26CABD-E8B7-40F2-9F73-A1486C5DF0DD}" presName="parentLin" presStyleCnt="0"/>
      <dgm:spPr/>
    </dgm:pt>
    <dgm:pt modelId="{E0016174-4554-46F9-A09E-9762E7F5971C}" type="pres">
      <dgm:prSet presAssocID="{EC26CABD-E8B7-40F2-9F73-A1486C5DF0DD}" presName="parentLeftMargin" presStyleLbl="node1" presStyleIdx="1" presStyleCnt="4"/>
      <dgm:spPr/>
      <dgm:t>
        <a:bodyPr/>
        <a:lstStyle/>
        <a:p>
          <a:endParaRPr lang="en-AU"/>
        </a:p>
      </dgm:t>
    </dgm:pt>
    <dgm:pt modelId="{E435D334-8C5F-488E-BB3F-132E81A1FA1C}" type="pres">
      <dgm:prSet presAssocID="{EC26CABD-E8B7-40F2-9F73-A1486C5DF0DD}" presName="parentText" presStyleLbl="node1" presStyleIdx="2" presStyleCnt="4" custScaleX="142581" custScaleY="180818" custLinFactNeighborX="-45638" custLinFactNeighborY="-30976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BE3A3B6-16E1-4094-8CE1-E876D2419EEC}" type="pres">
      <dgm:prSet presAssocID="{EC26CABD-E8B7-40F2-9F73-A1486C5DF0DD}" presName="negativeSpace" presStyleCnt="0"/>
      <dgm:spPr/>
    </dgm:pt>
    <dgm:pt modelId="{43D9E0E6-5202-436E-BB2B-9550248FDC7E}" type="pres">
      <dgm:prSet presAssocID="{EC26CABD-E8B7-40F2-9F73-A1486C5DF0DD}" presName="childText" presStyleLbl="conFgAcc1" presStyleIdx="2" presStyleCnt="4">
        <dgm:presLayoutVars>
          <dgm:bulletEnabled val="1"/>
        </dgm:presLayoutVars>
      </dgm:prSet>
      <dgm:spPr/>
    </dgm:pt>
    <dgm:pt modelId="{364C70FC-F645-4E85-BE43-7905F6ABD1F1}" type="pres">
      <dgm:prSet presAssocID="{00280DCA-074C-4136-BF1F-4427BCDB6348}" presName="spaceBetweenRectangles" presStyleCnt="0"/>
      <dgm:spPr/>
    </dgm:pt>
    <dgm:pt modelId="{4D519628-3704-4B58-AD48-AA9ADB30C5EB}" type="pres">
      <dgm:prSet presAssocID="{1CAE5AAA-702D-44EF-80E8-C0F6ED3AF591}" presName="parentLin" presStyleCnt="0"/>
      <dgm:spPr/>
    </dgm:pt>
    <dgm:pt modelId="{FF79B584-522E-4231-B2E5-C7678065DD53}" type="pres">
      <dgm:prSet presAssocID="{1CAE5AAA-702D-44EF-80E8-C0F6ED3AF591}" presName="parentLeftMargin" presStyleLbl="node1" presStyleIdx="2" presStyleCnt="4"/>
      <dgm:spPr/>
      <dgm:t>
        <a:bodyPr/>
        <a:lstStyle/>
        <a:p>
          <a:endParaRPr lang="en-AU"/>
        </a:p>
      </dgm:t>
    </dgm:pt>
    <dgm:pt modelId="{BABA889A-78F9-4D02-AA6F-D9549BFAD55B}" type="pres">
      <dgm:prSet presAssocID="{1CAE5AAA-702D-44EF-80E8-C0F6ED3AF591}" presName="parentText" presStyleLbl="node1" presStyleIdx="3" presStyleCnt="4" custScaleX="142857" custScaleY="193689" custLinFactNeighborX="-45296" custLinFactNeighborY="-35452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43A5E7F-46FA-40BB-B9E3-9638E3AF93FB}" type="pres">
      <dgm:prSet presAssocID="{1CAE5AAA-702D-44EF-80E8-C0F6ED3AF591}" presName="negativeSpace" presStyleCnt="0"/>
      <dgm:spPr/>
    </dgm:pt>
    <dgm:pt modelId="{49A283D8-A6A4-45C7-9071-D325F002E40F}" type="pres">
      <dgm:prSet presAssocID="{1CAE5AAA-702D-44EF-80E8-C0F6ED3AF59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543F98E-F467-4C25-8737-E8446EB5CFDB}" type="presOf" srcId="{EC26CABD-E8B7-40F2-9F73-A1486C5DF0DD}" destId="{E0016174-4554-46F9-A09E-9762E7F5971C}" srcOrd="0" destOrd="0" presId="urn:microsoft.com/office/officeart/2005/8/layout/list1"/>
    <dgm:cxn modelId="{85AC02D9-19F0-448D-807E-8297969EE0AD}" srcId="{594D94C4-2FBD-4479-8A7D-8B9CE8496D9B}" destId="{97F718EA-EA0D-44FF-BDEB-6F50A9D5DCAA}" srcOrd="0" destOrd="0" parTransId="{904D42A0-5A3E-429D-A07D-97E4312A39A6}" sibTransId="{ED822354-B96A-4812-AD0D-3680DC1BA554}"/>
    <dgm:cxn modelId="{156EEE7F-239D-4311-8820-D85767BECB6B}" srcId="{594D94C4-2FBD-4479-8A7D-8B9CE8496D9B}" destId="{7B0CAE08-9079-4CF4-8176-4C8FB610F192}" srcOrd="1" destOrd="0" parTransId="{7300A9D7-E42C-43F6-BA64-E276D8F1E782}" sibTransId="{A7271F6C-002C-41D4-9EBD-1DFAF9B2254D}"/>
    <dgm:cxn modelId="{AA9B9438-5C8E-4A84-921B-F393627A0DE5}" type="presOf" srcId="{97F718EA-EA0D-44FF-BDEB-6F50A9D5DCAA}" destId="{9D9DD9AB-D622-4379-8F91-052D125B6FA8}" srcOrd="0" destOrd="0" presId="urn:microsoft.com/office/officeart/2005/8/layout/list1"/>
    <dgm:cxn modelId="{2BE2A4A7-E7BF-4776-B775-0CC76F0C7C7D}" type="presOf" srcId="{1CAE5AAA-702D-44EF-80E8-C0F6ED3AF591}" destId="{BABA889A-78F9-4D02-AA6F-D9549BFAD55B}" srcOrd="1" destOrd="0" presId="urn:microsoft.com/office/officeart/2005/8/layout/list1"/>
    <dgm:cxn modelId="{BC49E88D-5DFC-4FB9-A88E-4B24421BD556}" type="presOf" srcId="{594D94C4-2FBD-4479-8A7D-8B9CE8496D9B}" destId="{833EF815-D414-4EA9-9F2C-5D1DEDF42341}" srcOrd="0" destOrd="0" presId="urn:microsoft.com/office/officeart/2005/8/layout/list1"/>
    <dgm:cxn modelId="{553F82EA-FF58-4C5E-AD00-ED19075C3DF1}" type="presOf" srcId="{EC26CABD-E8B7-40F2-9F73-A1486C5DF0DD}" destId="{E435D334-8C5F-488E-BB3F-132E81A1FA1C}" srcOrd="1" destOrd="0" presId="urn:microsoft.com/office/officeart/2005/8/layout/list1"/>
    <dgm:cxn modelId="{D44A2F37-D84D-4D6A-A369-805DD060D1A4}" srcId="{594D94C4-2FBD-4479-8A7D-8B9CE8496D9B}" destId="{1CAE5AAA-702D-44EF-80E8-C0F6ED3AF591}" srcOrd="3" destOrd="0" parTransId="{56E766EE-FC0A-41B9-9DE0-16D68BDBFE38}" sibTransId="{6F667A55-79A3-4934-AD37-541DFE38283C}"/>
    <dgm:cxn modelId="{473899C9-FB2F-48E0-AEF1-B54930A0E136}" type="presOf" srcId="{7B0CAE08-9079-4CF4-8176-4C8FB610F192}" destId="{161B20E8-2F5A-4661-89CA-22CEEED3A3A3}" srcOrd="1" destOrd="0" presId="urn:microsoft.com/office/officeart/2005/8/layout/list1"/>
    <dgm:cxn modelId="{F5EFBEA6-ACD3-4689-B5E4-AF48F026E2E4}" srcId="{594D94C4-2FBD-4479-8A7D-8B9CE8496D9B}" destId="{EC26CABD-E8B7-40F2-9F73-A1486C5DF0DD}" srcOrd="2" destOrd="0" parTransId="{6E01D56E-6047-4FE4-951A-FC1696F55F01}" sibTransId="{00280DCA-074C-4136-BF1F-4427BCDB6348}"/>
    <dgm:cxn modelId="{802A5873-67AF-4859-8A0C-0F323A8E7C1C}" type="presOf" srcId="{7B0CAE08-9079-4CF4-8176-4C8FB610F192}" destId="{85034D56-AE60-46F0-9DFA-903E9E276214}" srcOrd="0" destOrd="0" presId="urn:microsoft.com/office/officeart/2005/8/layout/list1"/>
    <dgm:cxn modelId="{882DB206-4A57-433E-ADCB-77903640C9A4}" type="presOf" srcId="{1CAE5AAA-702D-44EF-80E8-C0F6ED3AF591}" destId="{FF79B584-522E-4231-B2E5-C7678065DD53}" srcOrd="0" destOrd="0" presId="urn:microsoft.com/office/officeart/2005/8/layout/list1"/>
    <dgm:cxn modelId="{174F516E-8D7B-4490-8125-6E03CE0C1437}" type="presOf" srcId="{97F718EA-EA0D-44FF-BDEB-6F50A9D5DCAA}" destId="{6CE43833-37BB-4B1F-B500-B4B160289AB7}" srcOrd="1" destOrd="0" presId="urn:microsoft.com/office/officeart/2005/8/layout/list1"/>
    <dgm:cxn modelId="{D8C71031-0CED-47FB-BFB4-9235B35917C9}" type="presParOf" srcId="{833EF815-D414-4EA9-9F2C-5D1DEDF42341}" destId="{9E2F2AC3-DAC6-4BD2-AF71-2036CD06599C}" srcOrd="0" destOrd="0" presId="urn:microsoft.com/office/officeart/2005/8/layout/list1"/>
    <dgm:cxn modelId="{92CCA116-BE6F-445C-962D-4DDE78F7434E}" type="presParOf" srcId="{9E2F2AC3-DAC6-4BD2-AF71-2036CD06599C}" destId="{9D9DD9AB-D622-4379-8F91-052D125B6FA8}" srcOrd="0" destOrd="0" presId="urn:microsoft.com/office/officeart/2005/8/layout/list1"/>
    <dgm:cxn modelId="{D7032EE9-4E8B-4373-AFD3-74AEBA001257}" type="presParOf" srcId="{9E2F2AC3-DAC6-4BD2-AF71-2036CD06599C}" destId="{6CE43833-37BB-4B1F-B500-B4B160289AB7}" srcOrd="1" destOrd="0" presId="urn:microsoft.com/office/officeart/2005/8/layout/list1"/>
    <dgm:cxn modelId="{7A2599DD-F0DC-4B05-9622-336AED5FDDC0}" type="presParOf" srcId="{833EF815-D414-4EA9-9F2C-5D1DEDF42341}" destId="{40E90572-7A64-4A55-B4CA-83CF3350388C}" srcOrd="1" destOrd="0" presId="urn:microsoft.com/office/officeart/2005/8/layout/list1"/>
    <dgm:cxn modelId="{8EBDD708-9D50-4415-8CD5-C5CF3407BA1A}" type="presParOf" srcId="{833EF815-D414-4EA9-9F2C-5D1DEDF42341}" destId="{91CEF063-1357-4584-B4C9-B538EE2E9BF0}" srcOrd="2" destOrd="0" presId="urn:microsoft.com/office/officeart/2005/8/layout/list1"/>
    <dgm:cxn modelId="{E9BBD11B-ED5F-4079-B2D2-58C8943E75C7}" type="presParOf" srcId="{833EF815-D414-4EA9-9F2C-5D1DEDF42341}" destId="{E47B3845-B210-4A91-852D-8901929E0008}" srcOrd="3" destOrd="0" presId="urn:microsoft.com/office/officeart/2005/8/layout/list1"/>
    <dgm:cxn modelId="{3C1C1397-6552-4434-8446-1EC4208D2607}" type="presParOf" srcId="{833EF815-D414-4EA9-9F2C-5D1DEDF42341}" destId="{009415C0-A924-47D5-B517-5AECFC1C2134}" srcOrd="4" destOrd="0" presId="urn:microsoft.com/office/officeart/2005/8/layout/list1"/>
    <dgm:cxn modelId="{17EA9032-7A6A-45BE-BCC4-E30138FE5341}" type="presParOf" srcId="{009415C0-A924-47D5-B517-5AECFC1C2134}" destId="{85034D56-AE60-46F0-9DFA-903E9E276214}" srcOrd="0" destOrd="0" presId="urn:microsoft.com/office/officeart/2005/8/layout/list1"/>
    <dgm:cxn modelId="{A3C04A01-7615-47C9-9A9C-E74BFB5D8E1D}" type="presParOf" srcId="{009415C0-A924-47D5-B517-5AECFC1C2134}" destId="{161B20E8-2F5A-4661-89CA-22CEEED3A3A3}" srcOrd="1" destOrd="0" presId="urn:microsoft.com/office/officeart/2005/8/layout/list1"/>
    <dgm:cxn modelId="{03153B53-698F-4A75-B431-BC5B86E9CB23}" type="presParOf" srcId="{833EF815-D414-4EA9-9F2C-5D1DEDF42341}" destId="{1B07F400-C174-43AA-8256-11018C59F43B}" srcOrd="5" destOrd="0" presId="urn:microsoft.com/office/officeart/2005/8/layout/list1"/>
    <dgm:cxn modelId="{283A9AF8-ED97-4191-8E86-F673C68C481B}" type="presParOf" srcId="{833EF815-D414-4EA9-9F2C-5D1DEDF42341}" destId="{006E146A-CF6F-4348-8B49-BEDCC2EC7FC1}" srcOrd="6" destOrd="0" presId="urn:microsoft.com/office/officeart/2005/8/layout/list1"/>
    <dgm:cxn modelId="{B40B31AC-B839-439C-A3DC-BB504001833E}" type="presParOf" srcId="{833EF815-D414-4EA9-9F2C-5D1DEDF42341}" destId="{F3665E69-8F31-456F-8EEC-19341CC1093B}" srcOrd="7" destOrd="0" presId="urn:microsoft.com/office/officeart/2005/8/layout/list1"/>
    <dgm:cxn modelId="{73F32DA6-D044-43F0-8A08-9E328FE0C8BC}" type="presParOf" srcId="{833EF815-D414-4EA9-9F2C-5D1DEDF42341}" destId="{57F6F3AC-529C-4AA9-BC34-1084EFAF7D74}" srcOrd="8" destOrd="0" presId="urn:microsoft.com/office/officeart/2005/8/layout/list1"/>
    <dgm:cxn modelId="{E9BE70E1-71C4-4699-8DEF-05F94F363163}" type="presParOf" srcId="{57F6F3AC-529C-4AA9-BC34-1084EFAF7D74}" destId="{E0016174-4554-46F9-A09E-9762E7F5971C}" srcOrd="0" destOrd="0" presId="urn:microsoft.com/office/officeart/2005/8/layout/list1"/>
    <dgm:cxn modelId="{E0F583EF-9E22-4645-8239-B74AFC697DDB}" type="presParOf" srcId="{57F6F3AC-529C-4AA9-BC34-1084EFAF7D74}" destId="{E435D334-8C5F-488E-BB3F-132E81A1FA1C}" srcOrd="1" destOrd="0" presId="urn:microsoft.com/office/officeart/2005/8/layout/list1"/>
    <dgm:cxn modelId="{25484A61-5B17-4F61-8142-001E8ADBC8D3}" type="presParOf" srcId="{833EF815-D414-4EA9-9F2C-5D1DEDF42341}" destId="{7BE3A3B6-16E1-4094-8CE1-E876D2419EEC}" srcOrd="9" destOrd="0" presId="urn:microsoft.com/office/officeart/2005/8/layout/list1"/>
    <dgm:cxn modelId="{F8588CD1-A0EF-480A-9DC5-71E3EB2D3656}" type="presParOf" srcId="{833EF815-D414-4EA9-9F2C-5D1DEDF42341}" destId="{43D9E0E6-5202-436E-BB2B-9550248FDC7E}" srcOrd="10" destOrd="0" presId="urn:microsoft.com/office/officeart/2005/8/layout/list1"/>
    <dgm:cxn modelId="{F45BE19E-9E2F-49C6-B21A-B2CC26D400CB}" type="presParOf" srcId="{833EF815-D414-4EA9-9F2C-5D1DEDF42341}" destId="{364C70FC-F645-4E85-BE43-7905F6ABD1F1}" srcOrd="11" destOrd="0" presId="urn:microsoft.com/office/officeart/2005/8/layout/list1"/>
    <dgm:cxn modelId="{8EDD1D61-C138-45D9-B2C7-A09CA41460C8}" type="presParOf" srcId="{833EF815-D414-4EA9-9F2C-5D1DEDF42341}" destId="{4D519628-3704-4B58-AD48-AA9ADB30C5EB}" srcOrd="12" destOrd="0" presId="urn:microsoft.com/office/officeart/2005/8/layout/list1"/>
    <dgm:cxn modelId="{2C738ACD-80D0-4DDF-B7BA-A69AB1651936}" type="presParOf" srcId="{4D519628-3704-4B58-AD48-AA9ADB30C5EB}" destId="{FF79B584-522E-4231-B2E5-C7678065DD53}" srcOrd="0" destOrd="0" presId="urn:microsoft.com/office/officeart/2005/8/layout/list1"/>
    <dgm:cxn modelId="{DF255F69-E285-4669-804A-EECD1987B852}" type="presParOf" srcId="{4D519628-3704-4B58-AD48-AA9ADB30C5EB}" destId="{BABA889A-78F9-4D02-AA6F-D9549BFAD55B}" srcOrd="1" destOrd="0" presId="urn:microsoft.com/office/officeart/2005/8/layout/list1"/>
    <dgm:cxn modelId="{21C3D929-7E86-43A8-A072-1C5B9ED2FF72}" type="presParOf" srcId="{833EF815-D414-4EA9-9F2C-5D1DEDF42341}" destId="{943A5E7F-46FA-40BB-B9E3-9638E3AF93FB}" srcOrd="13" destOrd="0" presId="urn:microsoft.com/office/officeart/2005/8/layout/list1"/>
    <dgm:cxn modelId="{707DB8B4-0009-45B0-9F15-219A7FE2634D}" type="presParOf" srcId="{833EF815-D414-4EA9-9F2C-5D1DEDF42341}" destId="{49A283D8-A6A4-45C7-9071-D325F002E40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89604-E5CF-4809-9D75-6176140D5E55}">
      <dsp:nvSpPr>
        <dsp:cNvPr id="0" name=""/>
        <dsp:cNvSpPr/>
      </dsp:nvSpPr>
      <dsp:spPr>
        <a:xfrm>
          <a:off x="0" y="514876"/>
          <a:ext cx="942230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2A8504-0C81-4E0B-997F-1F560EBE6BF8}">
      <dsp:nvSpPr>
        <dsp:cNvPr id="0" name=""/>
        <dsp:cNvSpPr/>
      </dsp:nvSpPr>
      <dsp:spPr>
        <a:xfrm>
          <a:off x="471115" y="117381"/>
          <a:ext cx="8183576" cy="6631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299" tIns="0" rIns="249299" bIns="0" numCol="1" spcCol="1270" anchor="ctr" anchorCtr="0">
          <a:noAutofit/>
        </a:bodyPr>
        <a:lstStyle/>
        <a:p>
          <a:pPr lvl="0" algn="l" defTabSz="800100">
            <a:lnSpc>
              <a:spcPct val="125000"/>
            </a:lnSpc>
            <a:spcBef>
              <a:spcPct val="0"/>
            </a:spcBef>
            <a:spcAft>
              <a:spcPct val="35000"/>
            </a:spcAft>
          </a:pPr>
          <a:r>
            <a:rPr lang="id-ID" sz="1800" b="1" kern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Pembubaran Koperasi dilakukan dalam rangka penataan dan penertiban Koperasi Tidak Aktif</a:t>
          </a:r>
          <a:endParaRPr lang="en-US" sz="1800" kern="1200" dirty="0"/>
        </a:p>
      </dsp:txBody>
      <dsp:txXfrm>
        <a:off x="503488" y="149754"/>
        <a:ext cx="8118830" cy="598428"/>
      </dsp:txXfrm>
    </dsp:sp>
    <dsp:sp modelId="{30FB3606-589B-4D4E-A5FA-3F06269DC2C9}">
      <dsp:nvSpPr>
        <dsp:cNvPr id="0" name=""/>
        <dsp:cNvSpPr/>
      </dsp:nvSpPr>
      <dsp:spPr>
        <a:xfrm>
          <a:off x="0" y="1801073"/>
          <a:ext cx="942230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FE0973-150E-4832-B6B8-D6DE692DC6AB}">
      <dsp:nvSpPr>
        <dsp:cNvPr id="0" name=""/>
        <dsp:cNvSpPr/>
      </dsp:nvSpPr>
      <dsp:spPr>
        <a:xfrm>
          <a:off x="471115" y="1065676"/>
          <a:ext cx="8259030" cy="100107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299" tIns="0" rIns="249299" bIns="0" numCol="1" spcCol="1270" anchor="ctr" anchorCtr="0">
          <a:noAutofit/>
        </a:bodyPr>
        <a:lstStyle/>
        <a:p>
          <a:pPr lvl="0" algn="l" defTabSz="711200">
            <a:lnSpc>
              <a:spcPct val="125000"/>
            </a:lnSpc>
            <a:spcBef>
              <a:spcPct val="0"/>
            </a:spcBef>
            <a:spcAft>
              <a:spcPct val="35000"/>
            </a:spcAft>
          </a:pPr>
          <a:r>
            <a:rPr lang="id-ID" sz="1600" b="1" kern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Dikeluarkannya SK Pembubaran Nomor 114/M.KUKM.2/XII/2016 Tahun 2016 sebanyak 45.629 Koperasi Seluruh Indonesia</a:t>
          </a:r>
          <a:r>
            <a:rPr lang="en-US" sz="1600" b="1" kern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, di </a:t>
          </a:r>
          <a:r>
            <a:rPr lang="en-US" sz="1600" b="1" kern="1200" dirty="0" err="1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Provinsi</a:t>
          </a:r>
          <a:r>
            <a:rPr lang="en-US" sz="1600" b="1" kern="12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Jawa</a:t>
          </a:r>
          <a:r>
            <a:rPr lang="en-US" sz="1600" b="1" kern="12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Timur</a:t>
          </a:r>
          <a:r>
            <a:rPr lang="en-US" sz="1600" b="1" kern="12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sebanyak</a:t>
          </a:r>
          <a:r>
            <a:rPr lang="en-US" sz="1600" b="1" kern="12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4.067 </a:t>
          </a:r>
          <a:r>
            <a:rPr lang="en-US" sz="1600" b="1" kern="12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Koperasi.</a:t>
          </a:r>
          <a:endParaRPr lang="en-US" sz="1600" kern="1200" dirty="0">
            <a:solidFill>
              <a:srgbClr val="FF0000"/>
            </a:solidFill>
          </a:endParaRPr>
        </a:p>
      </dsp:txBody>
      <dsp:txXfrm>
        <a:off x="519984" y="1114545"/>
        <a:ext cx="8161292" cy="903338"/>
      </dsp:txXfrm>
    </dsp:sp>
    <dsp:sp modelId="{73D3D411-53C0-4DCE-A419-3400DF03A291}">
      <dsp:nvSpPr>
        <dsp:cNvPr id="0" name=""/>
        <dsp:cNvSpPr/>
      </dsp:nvSpPr>
      <dsp:spPr>
        <a:xfrm>
          <a:off x="0" y="2910045"/>
          <a:ext cx="942230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04F285-EE79-4017-8FF3-06BF7BE1B6EC}">
      <dsp:nvSpPr>
        <dsp:cNvPr id="0" name=""/>
        <dsp:cNvSpPr/>
      </dsp:nvSpPr>
      <dsp:spPr>
        <a:xfrm>
          <a:off x="471115" y="2351873"/>
          <a:ext cx="8258832" cy="82385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299" tIns="0" rIns="249299" bIns="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id-ID" sz="1400" b="1" kern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SK 114 diberi waktu sanggahan selama enam bulan. Kemudian pada bulan Juli 2017 dikeluarkan SK Nomor 65/M.KUKM.2/VII/2017, Koperasi yang dibubarkan menjadi 32.778 Koperasi Seluruh Indonesia</a:t>
          </a:r>
          <a:r>
            <a:rPr lang="en-US" sz="1400" b="1" kern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, di </a:t>
          </a:r>
          <a:r>
            <a:rPr lang="en-US" sz="1400" b="1" kern="1200" dirty="0" err="1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Provinsi</a:t>
          </a:r>
          <a:r>
            <a:rPr lang="en-US" sz="1400" b="1" kern="12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kern="1200" dirty="0" err="1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Jawa</a:t>
          </a:r>
          <a:r>
            <a:rPr lang="en-US" sz="1400" b="1" kern="12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kern="1200" dirty="0" err="1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Timur</a:t>
          </a:r>
          <a:r>
            <a:rPr lang="en-US" sz="1400" b="1" kern="12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kern="1200" dirty="0" err="1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sebanyak</a:t>
          </a:r>
          <a:r>
            <a:rPr lang="en-US" sz="1400" b="1" kern="12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2.964</a:t>
          </a:r>
          <a:r>
            <a:rPr lang="en-AU" sz="1400" b="1" kern="12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AU" sz="1400" b="1" kern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Koperasi.</a:t>
          </a:r>
          <a:endParaRPr lang="en-US" sz="1400" kern="1200" dirty="0">
            <a:solidFill>
              <a:srgbClr val="FF0000"/>
            </a:solidFill>
          </a:endParaRPr>
        </a:p>
      </dsp:txBody>
      <dsp:txXfrm>
        <a:off x="511332" y="2392090"/>
        <a:ext cx="8178398" cy="743418"/>
      </dsp:txXfrm>
    </dsp:sp>
    <dsp:sp modelId="{E5E91C03-77C7-4646-A0AF-0E7147D27AFA}">
      <dsp:nvSpPr>
        <dsp:cNvPr id="0" name=""/>
        <dsp:cNvSpPr/>
      </dsp:nvSpPr>
      <dsp:spPr>
        <a:xfrm>
          <a:off x="0" y="3904796"/>
          <a:ext cx="942230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003505-8065-4D65-8FBB-4C61FFCCECF5}">
      <dsp:nvSpPr>
        <dsp:cNvPr id="0" name=""/>
        <dsp:cNvSpPr/>
      </dsp:nvSpPr>
      <dsp:spPr>
        <a:xfrm>
          <a:off x="471115" y="3460845"/>
          <a:ext cx="8199406" cy="70963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299" tIns="0" rIns="249299" bIns="0" numCol="1" spcCol="1270" anchor="ctr" anchorCtr="0">
          <a:noAutofit/>
        </a:bodyPr>
        <a:lstStyle/>
        <a:p>
          <a:pPr lvl="0" algn="l" defTabSz="800100">
            <a:lnSpc>
              <a:spcPct val="125000"/>
            </a:lnSpc>
            <a:spcBef>
              <a:spcPct val="0"/>
            </a:spcBef>
            <a:spcAft>
              <a:spcPct val="35000"/>
            </a:spcAft>
          </a:pPr>
          <a:r>
            <a:rPr lang="id-ID" sz="1800" b="1" kern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Dengan dikelu</a:t>
          </a:r>
          <a:r>
            <a:rPr lang="en-AU" sz="1800" b="1" kern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</a:t>
          </a:r>
          <a:r>
            <a:rPr lang="id-ID" sz="1800" b="1" kern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rkannya SK Nomor 65</a:t>
          </a:r>
          <a:r>
            <a:rPr lang="en-AU" sz="1800" b="1" kern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AU" sz="1800" b="1" kern="1200" dirty="0" err="1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Tahun</a:t>
          </a:r>
          <a:r>
            <a:rPr lang="en-AU" sz="1800" b="1" kern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2017</a:t>
          </a:r>
          <a:r>
            <a:rPr lang="id-ID" sz="1800" b="1" kern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AU" sz="1800" b="1" kern="1200" dirty="0" err="1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maka</a:t>
          </a:r>
          <a:r>
            <a:rPr lang="en-AU" sz="1800" b="1" kern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id-ID" sz="1800" b="1" kern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SK Nomor 114 Tahun 2016 dinyatakan tidak berlaku lagi</a:t>
          </a:r>
          <a:r>
            <a:rPr lang="en-ID" sz="1800" b="1" kern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r>
            <a:rPr lang="id-ID" sz="1800" b="1" kern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800" kern="1200" dirty="0"/>
        </a:p>
      </dsp:txBody>
      <dsp:txXfrm>
        <a:off x="505756" y="3495486"/>
        <a:ext cx="8130124" cy="640349"/>
      </dsp:txXfrm>
    </dsp:sp>
    <dsp:sp modelId="{6738EF30-6A15-4192-B368-A2A242CE6549}">
      <dsp:nvSpPr>
        <dsp:cNvPr id="0" name=""/>
        <dsp:cNvSpPr/>
      </dsp:nvSpPr>
      <dsp:spPr>
        <a:xfrm>
          <a:off x="0" y="4938624"/>
          <a:ext cx="942230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F1533D-1D5A-499A-A183-4C58B77F8C40}">
      <dsp:nvSpPr>
        <dsp:cNvPr id="0" name=""/>
        <dsp:cNvSpPr/>
      </dsp:nvSpPr>
      <dsp:spPr>
        <a:xfrm>
          <a:off x="471115" y="4455596"/>
          <a:ext cx="8204682" cy="74870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9299" tIns="0" rIns="249299" bIns="0" numCol="1" spcCol="1270" anchor="ctr" anchorCtr="0">
          <a:noAutofit/>
        </a:bodyPr>
        <a:lstStyle/>
        <a:p>
          <a:pPr lvl="0" algn="l" defTabSz="711200">
            <a:lnSpc>
              <a:spcPct val="125000"/>
            </a:lnSpc>
            <a:spcBef>
              <a:spcPct val="0"/>
            </a:spcBef>
            <a:spcAft>
              <a:spcPct val="35000"/>
            </a:spcAft>
          </a:pPr>
          <a:r>
            <a:rPr lang="id-ID" sz="1600" b="1" kern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Surat </a:t>
          </a:r>
          <a:r>
            <a:rPr lang="en-ID" sz="1600" b="1" kern="1200" dirty="0" err="1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Deputi</a:t>
          </a:r>
          <a:r>
            <a:rPr lang="en-ID" sz="1600" b="1" kern="12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ID" sz="1600" b="1" kern="1200" dirty="0" err="1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Perkoperasian</a:t>
          </a:r>
          <a:r>
            <a:rPr lang="en-ID" sz="1600" b="1" kern="12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id-ID" sz="1600" b="1" kern="12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Nomor </a:t>
          </a:r>
          <a:r>
            <a:rPr lang="en-AU" sz="1600" b="1" kern="12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B-34/D.1/PK.02.3/I/2022</a:t>
          </a:r>
          <a:r>
            <a:rPr lang="id-ID" sz="1600" b="1" kern="12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id-ID" sz="1600" b="1" kern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tanggal </a:t>
          </a:r>
          <a:r>
            <a:rPr lang="en-AU" sz="1600" b="1" kern="12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28 </a:t>
          </a:r>
          <a:r>
            <a:rPr lang="en-AU" sz="1600" b="1" kern="1200" dirty="0" err="1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Januari</a:t>
          </a:r>
          <a:r>
            <a:rPr lang="en-AU" sz="1600" b="1" kern="12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2022 </a:t>
          </a:r>
          <a:r>
            <a:rPr lang="en-ID" sz="1600" b="1" kern="12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Hal </a:t>
          </a:r>
          <a:r>
            <a:rPr lang="en-ID" sz="1600" b="1" kern="1200" dirty="0" err="1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Evaluasi</a:t>
          </a:r>
          <a:r>
            <a:rPr lang="id-ID" sz="1600" b="1" kern="12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id-ID" sz="1600" b="1" kern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Tindak Lanjut </a:t>
          </a:r>
          <a:r>
            <a:rPr lang="en-AU" sz="1600" b="1" kern="1200" dirty="0" err="1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Penyelesaian</a:t>
          </a:r>
          <a:r>
            <a:rPr lang="en-AU" sz="1600" b="1" kern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id-ID" sz="1600" b="1" kern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Pembubaran</a:t>
          </a:r>
          <a:r>
            <a:rPr lang="en-AU" sz="1600" b="1" kern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AU" sz="1600" b="1" kern="1200" dirty="0" err="1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Koperasi</a:t>
          </a:r>
          <a:r>
            <a:rPr lang="en-AU" sz="1600" b="1" kern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sz="1600" kern="1200" dirty="0">
            <a:solidFill>
              <a:srgbClr val="FF0000"/>
            </a:solidFill>
          </a:endParaRPr>
        </a:p>
      </dsp:txBody>
      <dsp:txXfrm>
        <a:off x="507664" y="4492145"/>
        <a:ext cx="8131584" cy="6756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CEF063-1357-4584-B4C9-B538EE2E9BF0}">
      <dsp:nvSpPr>
        <dsp:cNvPr id="0" name=""/>
        <dsp:cNvSpPr/>
      </dsp:nvSpPr>
      <dsp:spPr>
        <a:xfrm>
          <a:off x="0" y="849372"/>
          <a:ext cx="602667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E43833-37BB-4B1F-B500-B4B160289AB7}">
      <dsp:nvSpPr>
        <dsp:cNvPr id="0" name=""/>
        <dsp:cNvSpPr/>
      </dsp:nvSpPr>
      <dsp:spPr>
        <a:xfrm>
          <a:off x="144158" y="0"/>
          <a:ext cx="5738011" cy="110104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456" tIns="0" rIns="15945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800" kern="1200" dirty="0">
              <a:solidFill>
                <a:schemeClr val="tx1"/>
              </a:solidFill>
            </a:rPr>
            <a:t>Tim </a:t>
          </a:r>
          <a:r>
            <a:rPr lang="en-ID" sz="1800" kern="1200" dirty="0" err="1">
              <a:solidFill>
                <a:schemeClr val="tx1"/>
              </a:solidFill>
            </a:rPr>
            <a:t>Penyelesai</a:t>
          </a:r>
          <a:r>
            <a:rPr lang="en-ID" sz="1800" kern="1200" dirty="0">
              <a:solidFill>
                <a:schemeClr val="tx1"/>
              </a:solidFill>
            </a:rPr>
            <a:t> di </a:t>
          </a:r>
          <a:r>
            <a:rPr lang="en-ID" sz="1800" kern="1200" dirty="0" err="1">
              <a:solidFill>
                <a:schemeClr val="tx1"/>
              </a:solidFill>
            </a:rPr>
            <a:t>Provinsi</a:t>
          </a:r>
          <a:r>
            <a:rPr lang="en-ID" sz="1800" kern="1200" dirty="0">
              <a:solidFill>
                <a:schemeClr val="tx1"/>
              </a:solidFill>
            </a:rPr>
            <a:t> </a:t>
          </a:r>
          <a:r>
            <a:rPr lang="en-ID" sz="1800" kern="1200" dirty="0" smtClean="0">
              <a:solidFill>
                <a:schemeClr val="tx1"/>
              </a:solidFill>
            </a:rPr>
            <a:t>Lampung </a:t>
          </a:r>
          <a:r>
            <a:rPr lang="en-ID" sz="1800" kern="1200" dirty="0" err="1" smtClean="0">
              <a:solidFill>
                <a:schemeClr val="tx1"/>
              </a:solidFill>
            </a:rPr>
            <a:t>belum</a:t>
          </a:r>
          <a:r>
            <a:rPr lang="en-ID" sz="1800" kern="1200" dirty="0" smtClean="0">
              <a:solidFill>
                <a:schemeClr val="tx1"/>
              </a:solidFill>
            </a:rPr>
            <a:t> </a:t>
          </a:r>
          <a:r>
            <a:rPr lang="en-ID" sz="1800" kern="1200" dirty="0" err="1">
              <a:solidFill>
                <a:schemeClr val="tx1"/>
              </a:solidFill>
            </a:rPr>
            <a:t>melaporkan</a:t>
          </a:r>
          <a:r>
            <a:rPr lang="en-ID" sz="1800" kern="1200" dirty="0">
              <a:solidFill>
                <a:schemeClr val="tx1"/>
              </a:solidFill>
            </a:rPr>
            <a:t> </a:t>
          </a:r>
          <a:r>
            <a:rPr lang="en-ID" sz="1800" kern="1200" dirty="0" err="1">
              <a:solidFill>
                <a:schemeClr val="tx1"/>
              </a:solidFill>
            </a:rPr>
            <a:t>ke</a:t>
          </a:r>
          <a:r>
            <a:rPr lang="en-ID" sz="1800" kern="1200" dirty="0">
              <a:solidFill>
                <a:schemeClr val="tx1"/>
              </a:solidFill>
            </a:rPr>
            <a:t> </a:t>
          </a:r>
          <a:r>
            <a:rPr lang="en-ID" sz="1800" kern="1200" dirty="0" err="1">
              <a:solidFill>
                <a:schemeClr val="tx1"/>
              </a:solidFill>
            </a:rPr>
            <a:t>Kementerian</a:t>
          </a:r>
          <a:r>
            <a:rPr lang="en-ID" sz="1800" kern="1200" dirty="0">
              <a:solidFill>
                <a:schemeClr val="tx1"/>
              </a:solidFill>
            </a:rPr>
            <a:t> Koperasi </a:t>
          </a:r>
          <a:r>
            <a:rPr lang="en-ID" sz="1800" kern="1200" dirty="0" err="1">
              <a:solidFill>
                <a:schemeClr val="tx1"/>
              </a:solidFill>
            </a:rPr>
            <a:t>dan</a:t>
          </a:r>
          <a:r>
            <a:rPr lang="en-ID" sz="1800" kern="1200" dirty="0">
              <a:solidFill>
                <a:schemeClr val="tx1"/>
              </a:solidFill>
            </a:rPr>
            <a:t> UKM </a:t>
          </a:r>
          <a:r>
            <a:rPr lang="en-ID" sz="1800" kern="1200" dirty="0" err="1">
              <a:solidFill>
                <a:schemeClr val="tx1"/>
              </a:solidFill>
            </a:rPr>
            <a:t>Berita</a:t>
          </a:r>
          <a:r>
            <a:rPr lang="en-ID" sz="1800" kern="1200" dirty="0">
              <a:solidFill>
                <a:schemeClr val="tx1"/>
              </a:solidFill>
            </a:rPr>
            <a:t> </a:t>
          </a:r>
          <a:r>
            <a:rPr lang="en-ID" sz="1800" kern="1200" dirty="0" err="1">
              <a:solidFill>
                <a:schemeClr val="tx1"/>
              </a:solidFill>
            </a:rPr>
            <a:t>Acara</a:t>
          </a:r>
          <a:r>
            <a:rPr lang="en-ID" sz="1800" kern="1200" dirty="0">
              <a:solidFill>
                <a:schemeClr val="tx1"/>
              </a:solidFill>
            </a:rPr>
            <a:t> </a:t>
          </a:r>
          <a:r>
            <a:rPr lang="en-ID" sz="1800" kern="1200" dirty="0" err="1">
              <a:solidFill>
                <a:schemeClr val="tx1"/>
              </a:solidFill>
            </a:rPr>
            <a:t>Penyelesaian</a:t>
          </a:r>
          <a:r>
            <a:rPr lang="en-ID" sz="1800" kern="1200" dirty="0">
              <a:solidFill>
                <a:schemeClr val="tx1"/>
              </a:solidFill>
            </a:rPr>
            <a:t> Pembubaran Koperasi</a:t>
          </a:r>
        </a:p>
      </dsp:txBody>
      <dsp:txXfrm>
        <a:off x="197906" y="53748"/>
        <a:ext cx="5630515" cy="993546"/>
      </dsp:txXfrm>
    </dsp:sp>
    <dsp:sp modelId="{006E146A-CF6F-4348-8B49-BEDCC2EC7FC1}">
      <dsp:nvSpPr>
        <dsp:cNvPr id="0" name=""/>
        <dsp:cNvSpPr/>
      </dsp:nvSpPr>
      <dsp:spPr>
        <a:xfrm>
          <a:off x="0" y="2123736"/>
          <a:ext cx="602667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1B20E8-2F5A-4661-89CA-22CEEED3A3A3}">
      <dsp:nvSpPr>
        <dsp:cNvPr id="0" name=""/>
        <dsp:cNvSpPr/>
      </dsp:nvSpPr>
      <dsp:spPr>
        <a:xfrm>
          <a:off x="157222" y="1324411"/>
          <a:ext cx="5738011" cy="957563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456" tIns="0" rIns="15945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800" kern="1200" dirty="0" err="1">
              <a:solidFill>
                <a:schemeClr val="tx1"/>
              </a:solidFill>
            </a:rPr>
            <a:t>Koperasi</a:t>
          </a:r>
          <a:r>
            <a:rPr lang="en-ID" sz="1800" kern="1200" dirty="0">
              <a:solidFill>
                <a:schemeClr val="tx1"/>
              </a:solidFill>
            </a:rPr>
            <a:t> yang </a:t>
          </a:r>
          <a:r>
            <a:rPr lang="en-ID" sz="1800" kern="1200" dirty="0" err="1">
              <a:solidFill>
                <a:schemeClr val="tx1"/>
              </a:solidFill>
            </a:rPr>
            <a:t>dibubarkan</a:t>
          </a:r>
          <a:r>
            <a:rPr lang="en-ID" sz="1800" kern="1200" dirty="0">
              <a:solidFill>
                <a:schemeClr val="tx1"/>
              </a:solidFill>
            </a:rPr>
            <a:t> </a:t>
          </a:r>
          <a:r>
            <a:rPr lang="en-ID" sz="1800" kern="1200" dirty="0" err="1">
              <a:solidFill>
                <a:schemeClr val="tx1"/>
              </a:solidFill>
            </a:rPr>
            <a:t>umumnya</a:t>
          </a:r>
          <a:r>
            <a:rPr lang="en-ID" sz="1800" kern="1200" dirty="0">
              <a:solidFill>
                <a:schemeClr val="tx1"/>
              </a:solidFill>
            </a:rPr>
            <a:t> </a:t>
          </a:r>
          <a:r>
            <a:rPr lang="en-ID" sz="1800" kern="1200" dirty="0" err="1">
              <a:solidFill>
                <a:schemeClr val="tx1"/>
              </a:solidFill>
            </a:rPr>
            <a:t>tidak</a:t>
          </a:r>
          <a:r>
            <a:rPr lang="en-ID" sz="1800" kern="1200" dirty="0">
              <a:solidFill>
                <a:schemeClr val="tx1"/>
              </a:solidFill>
            </a:rPr>
            <a:t> </a:t>
          </a:r>
          <a:r>
            <a:rPr lang="en-ID" sz="1800" kern="1200" dirty="0" err="1">
              <a:solidFill>
                <a:schemeClr val="tx1"/>
              </a:solidFill>
            </a:rPr>
            <a:t>ditemukan</a:t>
          </a:r>
          <a:r>
            <a:rPr lang="en-ID" sz="1800" kern="1200" dirty="0">
              <a:solidFill>
                <a:schemeClr val="tx1"/>
              </a:solidFill>
            </a:rPr>
            <a:t> </a:t>
          </a:r>
          <a:r>
            <a:rPr lang="en-ID" sz="1800" kern="1200" dirty="0" err="1">
              <a:solidFill>
                <a:schemeClr val="tx1"/>
              </a:solidFill>
            </a:rPr>
            <a:t>keberadaannya</a:t>
          </a:r>
          <a:r>
            <a:rPr lang="en-ID" sz="1800" kern="1200" dirty="0">
              <a:solidFill>
                <a:schemeClr val="tx1"/>
              </a:solidFill>
            </a:rPr>
            <a:t>, </a:t>
          </a:r>
          <a:r>
            <a:rPr lang="en-ID" sz="1800" kern="1200" dirty="0" err="1">
              <a:solidFill>
                <a:schemeClr val="tx1"/>
              </a:solidFill>
            </a:rPr>
            <a:t>begiu</a:t>
          </a:r>
          <a:r>
            <a:rPr lang="en-ID" sz="1800" kern="1200" dirty="0">
              <a:solidFill>
                <a:schemeClr val="tx1"/>
              </a:solidFill>
            </a:rPr>
            <a:t> </a:t>
          </a:r>
          <a:r>
            <a:rPr lang="en-ID" sz="1800" kern="1200" dirty="0" err="1">
              <a:solidFill>
                <a:schemeClr val="tx1"/>
              </a:solidFill>
            </a:rPr>
            <a:t>juga</a:t>
          </a:r>
          <a:r>
            <a:rPr lang="en-ID" sz="1800" kern="1200" dirty="0">
              <a:solidFill>
                <a:schemeClr val="tx1"/>
              </a:solidFill>
            </a:rPr>
            <a:t> </a:t>
          </a:r>
          <a:r>
            <a:rPr lang="en-ID" sz="1800" kern="1200" dirty="0" err="1">
              <a:solidFill>
                <a:schemeClr val="tx1"/>
              </a:solidFill>
            </a:rPr>
            <a:t>dengan</a:t>
          </a:r>
          <a:r>
            <a:rPr lang="en-ID" sz="1800" kern="1200" dirty="0">
              <a:solidFill>
                <a:schemeClr val="tx1"/>
              </a:solidFill>
            </a:rPr>
            <a:t> </a:t>
          </a:r>
          <a:r>
            <a:rPr lang="en-ID" sz="1800" kern="1200" dirty="0" err="1">
              <a:solidFill>
                <a:schemeClr val="tx1"/>
              </a:solidFill>
            </a:rPr>
            <a:t>pengurus</a:t>
          </a:r>
          <a:r>
            <a:rPr lang="en-ID" sz="1800" kern="1200" dirty="0">
              <a:solidFill>
                <a:schemeClr val="tx1"/>
              </a:solidFill>
            </a:rPr>
            <a:t>, </a:t>
          </a:r>
          <a:r>
            <a:rPr lang="en-ID" sz="1800" kern="1200" dirty="0" err="1">
              <a:solidFill>
                <a:schemeClr val="tx1"/>
              </a:solidFill>
            </a:rPr>
            <a:t>pengawas</a:t>
          </a:r>
          <a:r>
            <a:rPr lang="en-ID" sz="1800" kern="1200" dirty="0">
              <a:solidFill>
                <a:schemeClr val="tx1"/>
              </a:solidFill>
            </a:rPr>
            <a:t> </a:t>
          </a:r>
          <a:r>
            <a:rPr lang="en-ID" sz="1800" kern="1200" dirty="0" err="1">
              <a:solidFill>
                <a:schemeClr val="tx1"/>
              </a:solidFill>
            </a:rPr>
            <a:t>dan</a:t>
          </a:r>
          <a:r>
            <a:rPr lang="en-ID" sz="1800" kern="1200" dirty="0">
              <a:solidFill>
                <a:schemeClr val="tx1"/>
              </a:solidFill>
            </a:rPr>
            <a:t> </a:t>
          </a:r>
          <a:r>
            <a:rPr lang="en-ID" sz="1800" kern="1200" dirty="0" err="1">
              <a:solidFill>
                <a:schemeClr val="tx1"/>
              </a:solidFill>
            </a:rPr>
            <a:t>anggota</a:t>
          </a:r>
          <a:r>
            <a:rPr lang="en-ID" sz="1800" kern="1200" dirty="0">
              <a:solidFill>
                <a:schemeClr val="tx1"/>
              </a:solidFill>
            </a:rPr>
            <a:t> </a:t>
          </a:r>
          <a:r>
            <a:rPr lang="en-ID" sz="1800" kern="1200" dirty="0" err="1">
              <a:solidFill>
                <a:schemeClr val="tx1"/>
              </a:solidFill>
            </a:rPr>
            <a:t>tidak</a:t>
          </a:r>
          <a:r>
            <a:rPr lang="en-ID" sz="1800" kern="1200" dirty="0">
              <a:solidFill>
                <a:schemeClr val="tx1"/>
              </a:solidFill>
            </a:rPr>
            <a:t> </a:t>
          </a:r>
          <a:r>
            <a:rPr lang="en-ID" sz="1800" kern="1200" dirty="0" err="1">
              <a:solidFill>
                <a:schemeClr val="tx1"/>
              </a:solidFill>
            </a:rPr>
            <a:t>ditemukan</a:t>
          </a:r>
          <a:endParaRPr lang="en-ID" sz="1800" kern="1200" dirty="0">
            <a:solidFill>
              <a:schemeClr val="tx1"/>
            </a:solidFill>
          </a:endParaRPr>
        </a:p>
      </dsp:txBody>
      <dsp:txXfrm>
        <a:off x="203966" y="1371155"/>
        <a:ext cx="5644523" cy="864075"/>
      </dsp:txXfrm>
    </dsp:sp>
    <dsp:sp modelId="{43D9E0E6-5202-436E-BB2B-9550248FDC7E}">
      <dsp:nvSpPr>
        <dsp:cNvPr id="0" name=""/>
        <dsp:cNvSpPr/>
      </dsp:nvSpPr>
      <dsp:spPr>
        <a:xfrm>
          <a:off x="0" y="3508085"/>
          <a:ext cx="602667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35D334-8C5F-488E-BB3F-132E81A1FA1C}">
      <dsp:nvSpPr>
        <dsp:cNvPr id="0" name=""/>
        <dsp:cNvSpPr/>
      </dsp:nvSpPr>
      <dsp:spPr>
        <a:xfrm>
          <a:off x="156292" y="2552853"/>
          <a:ext cx="5738941" cy="1067549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456" tIns="0" rIns="15945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800" kern="1200" dirty="0" err="1">
              <a:solidFill>
                <a:schemeClr val="tx1"/>
              </a:solidFill>
            </a:rPr>
            <a:t>Sering</a:t>
          </a:r>
          <a:r>
            <a:rPr lang="en-ID" sz="1800" kern="1200" dirty="0">
              <a:solidFill>
                <a:schemeClr val="tx1"/>
              </a:solidFill>
            </a:rPr>
            <a:t> </a:t>
          </a:r>
          <a:r>
            <a:rPr lang="en-ID" sz="1800" kern="1200" dirty="0" err="1">
              <a:solidFill>
                <a:schemeClr val="tx1"/>
              </a:solidFill>
            </a:rPr>
            <a:t>terjadinya</a:t>
          </a:r>
          <a:r>
            <a:rPr lang="en-ID" sz="1800" kern="1200" dirty="0">
              <a:solidFill>
                <a:schemeClr val="tx1"/>
              </a:solidFill>
            </a:rPr>
            <a:t> </a:t>
          </a:r>
          <a:r>
            <a:rPr lang="en-ID" sz="1800" kern="1200" dirty="0" err="1">
              <a:solidFill>
                <a:schemeClr val="tx1"/>
              </a:solidFill>
            </a:rPr>
            <a:t>mutasi</a:t>
          </a:r>
          <a:r>
            <a:rPr lang="en-ID" sz="1800" kern="1200" dirty="0">
              <a:solidFill>
                <a:schemeClr val="tx1"/>
              </a:solidFill>
            </a:rPr>
            <a:t> </a:t>
          </a:r>
          <a:r>
            <a:rPr lang="en-ID" sz="1800" kern="1200" dirty="0" err="1">
              <a:solidFill>
                <a:schemeClr val="tx1"/>
              </a:solidFill>
            </a:rPr>
            <a:t>pejabat</a:t>
          </a:r>
          <a:r>
            <a:rPr lang="en-ID" sz="1800" kern="1200" dirty="0">
              <a:solidFill>
                <a:schemeClr val="tx1"/>
              </a:solidFill>
            </a:rPr>
            <a:t> yang </a:t>
          </a:r>
          <a:r>
            <a:rPr lang="en-ID" sz="1800" kern="1200" dirty="0" err="1">
              <a:solidFill>
                <a:schemeClr val="tx1"/>
              </a:solidFill>
            </a:rPr>
            <a:t>membidangi</a:t>
          </a:r>
          <a:r>
            <a:rPr lang="en-ID" sz="1800" kern="1200" dirty="0">
              <a:solidFill>
                <a:schemeClr val="tx1"/>
              </a:solidFill>
            </a:rPr>
            <a:t> </a:t>
          </a:r>
          <a:r>
            <a:rPr lang="en-ID" sz="1800" kern="1200" dirty="0" err="1">
              <a:solidFill>
                <a:schemeClr val="tx1"/>
              </a:solidFill>
            </a:rPr>
            <a:t>pembubaran</a:t>
          </a:r>
          <a:r>
            <a:rPr lang="en-ID" sz="1800" kern="1200" dirty="0">
              <a:solidFill>
                <a:schemeClr val="tx1"/>
              </a:solidFill>
            </a:rPr>
            <a:t> </a:t>
          </a:r>
          <a:r>
            <a:rPr lang="en-ID" sz="1800" kern="1200" dirty="0" err="1">
              <a:solidFill>
                <a:schemeClr val="tx1"/>
              </a:solidFill>
            </a:rPr>
            <a:t>Koperasi</a:t>
          </a:r>
          <a:endParaRPr lang="en-ID" sz="1800" kern="1200" dirty="0">
            <a:solidFill>
              <a:schemeClr val="tx1"/>
            </a:solidFill>
          </a:endParaRPr>
        </a:p>
      </dsp:txBody>
      <dsp:txXfrm>
        <a:off x="208405" y="2604966"/>
        <a:ext cx="5634715" cy="963323"/>
      </dsp:txXfrm>
    </dsp:sp>
    <dsp:sp modelId="{49A283D8-A6A4-45C7-9071-D325F002E40F}">
      <dsp:nvSpPr>
        <dsp:cNvPr id="0" name=""/>
        <dsp:cNvSpPr/>
      </dsp:nvSpPr>
      <dsp:spPr>
        <a:xfrm>
          <a:off x="0" y="4968425"/>
          <a:ext cx="6026671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BA889A-78F9-4D02-AA6F-D9549BFAD55B}">
      <dsp:nvSpPr>
        <dsp:cNvPr id="0" name=""/>
        <dsp:cNvSpPr/>
      </dsp:nvSpPr>
      <dsp:spPr>
        <a:xfrm>
          <a:off x="156953" y="3910777"/>
          <a:ext cx="5738279" cy="114353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456" tIns="0" rIns="15945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800" kern="1200" dirty="0" err="1">
              <a:solidFill>
                <a:schemeClr val="tx1"/>
              </a:solidFill>
            </a:rPr>
            <a:t>Tidak</a:t>
          </a:r>
          <a:r>
            <a:rPr lang="en-ID" sz="1800" kern="1200" dirty="0">
              <a:solidFill>
                <a:schemeClr val="tx1"/>
              </a:solidFill>
            </a:rPr>
            <a:t> </a:t>
          </a:r>
          <a:r>
            <a:rPr lang="en-ID" sz="1800" kern="1200" dirty="0" err="1">
              <a:solidFill>
                <a:schemeClr val="tx1"/>
              </a:solidFill>
            </a:rPr>
            <a:t>tersedianya</a:t>
          </a:r>
          <a:r>
            <a:rPr lang="en-ID" sz="1800" kern="1200" dirty="0">
              <a:solidFill>
                <a:schemeClr val="tx1"/>
              </a:solidFill>
            </a:rPr>
            <a:t> </a:t>
          </a:r>
          <a:r>
            <a:rPr lang="en-ID" sz="1800" kern="1200" dirty="0" err="1">
              <a:solidFill>
                <a:schemeClr val="tx1"/>
              </a:solidFill>
            </a:rPr>
            <a:t>anggaran</a:t>
          </a:r>
          <a:r>
            <a:rPr lang="en-ID" sz="1800" kern="1200" dirty="0">
              <a:solidFill>
                <a:schemeClr val="tx1"/>
              </a:solidFill>
            </a:rPr>
            <a:t> </a:t>
          </a:r>
          <a:r>
            <a:rPr lang="en-ID" sz="1800" kern="1200" dirty="0" err="1">
              <a:solidFill>
                <a:schemeClr val="tx1"/>
              </a:solidFill>
            </a:rPr>
            <a:t>untuk</a:t>
          </a:r>
          <a:r>
            <a:rPr lang="en-ID" sz="1800" kern="1200" dirty="0">
              <a:solidFill>
                <a:schemeClr val="tx1"/>
              </a:solidFill>
            </a:rPr>
            <a:t> </a:t>
          </a:r>
          <a:r>
            <a:rPr lang="en-ID" sz="1800" kern="1200" dirty="0" err="1">
              <a:solidFill>
                <a:schemeClr val="tx1"/>
              </a:solidFill>
            </a:rPr>
            <a:t>penyelesaian</a:t>
          </a:r>
          <a:r>
            <a:rPr lang="en-ID" sz="1800" kern="1200" dirty="0">
              <a:solidFill>
                <a:schemeClr val="tx1"/>
              </a:solidFill>
            </a:rPr>
            <a:t> </a:t>
          </a:r>
          <a:r>
            <a:rPr lang="en-ID" sz="1800" kern="1200" dirty="0" err="1">
              <a:solidFill>
                <a:schemeClr val="tx1"/>
              </a:solidFill>
            </a:rPr>
            <a:t>pembubaran</a:t>
          </a:r>
          <a:r>
            <a:rPr lang="en-ID" sz="1800" kern="1200" dirty="0">
              <a:solidFill>
                <a:schemeClr val="tx1"/>
              </a:solidFill>
            </a:rPr>
            <a:t> </a:t>
          </a:r>
          <a:r>
            <a:rPr lang="en-ID" sz="1800" kern="1200" dirty="0" err="1">
              <a:solidFill>
                <a:schemeClr val="tx1"/>
              </a:solidFill>
            </a:rPr>
            <a:t>Koperasi</a:t>
          </a:r>
          <a:endParaRPr lang="en-ID" sz="1800" kern="1200" dirty="0">
            <a:solidFill>
              <a:schemeClr val="tx1"/>
            </a:solidFill>
          </a:endParaRPr>
        </a:p>
      </dsp:txBody>
      <dsp:txXfrm>
        <a:off x="212776" y="3966600"/>
        <a:ext cx="5626633" cy="10318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1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2F609-75B9-4DE4-9FC9-ADFE1C1D2D08}" type="datetimeFigureOut">
              <a:rPr lang="en-AU" smtClean="0"/>
              <a:t>13/07/2023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35472-EEB1-4EEE-AF1F-61184833A6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2289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2755"/>
          </a:xfrm>
          <a:prstGeom prst="rect">
            <a:avLst/>
          </a:prstGeom>
        </p:spPr>
        <p:txBody>
          <a:bodyPr vert="horz" lIns="91934" tIns="45967" rIns="91934" bIns="45967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700" y="0"/>
            <a:ext cx="2984871" cy="502755"/>
          </a:xfrm>
          <a:prstGeom prst="rect">
            <a:avLst/>
          </a:prstGeom>
        </p:spPr>
        <p:txBody>
          <a:bodyPr vert="horz" lIns="91934" tIns="45967" rIns="91934" bIns="45967" rtlCol="0"/>
          <a:lstStyle>
            <a:lvl1pPr algn="r">
              <a:defRPr sz="1200"/>
            </a:lvl1pPr>
          </a:lstStyle>
          <a:p>
            <a:fld id="{3DF6EBB5-066A-4E78-9D0F-F761DC62C900}" type="datetimeFigureOut">
              <a:rPr lang="en-ID" smtClean="0"/>
              <a:t>13/07/2023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50950"/>
            <a:ext cx="6015037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34" tIns="45967" rIns="91934" bIns="45967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1934" tIns="45967" rIns="91934" bIns="4596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1" cy="502755"/>
          </a:xfrm>
          <a:prstGeom prst="rect">
            <a:avLst/>
          </a:prstGeom>
        </p:spPr>
        <p:txBody>
          <a:bodyPr vert="horz" lIns="91934" tIns="45967" rIns="91934" bIns="45967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700" y="9517547"/>
            <a:ext cx="2984871" cy="502755"/>
          </a:xfrm>
          <a:prstGeom prst="rect">
            <a:avLst/>
          </a:prstGeom>
        </p:spPr>
        <p:txBody>
          <a:bodyPr vert="horz" lIns="91934" tIns="45967" rIns="91934" bIns="45967" rtlCol="0" anchor="b"/>
          <a:lstStyle>
            <a:lvl1pPr algn="r">
              <a:defRPr sz="1200"/>
            </a:lvl1pPr>
          </a:lstStyle>
          <a:p>
            <a:fld id="{F7D5545E-0671-4A96-B6FF-572AB097FA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6412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3514EA-294B-4418-A19F-61ADEEAFF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3403216-6893-4B81-A797-28F517266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28B38F0-F87F-41B4-87DF-C07EEC516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5FF-75E9-4BD8-A1B4-D628E36FCB7E}" type="datetimeFigureOut">
              <a:rPr lang="en-ID" smtClean="0"/>
              <a:t>13/07/2023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256467D-0C5C-4A69-BBDD-1DE423CFA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5441B79-67D5-4658-B504-861544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D6F1-5DCF-4A38-A671-901735E8EAB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7164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19FD57-1DA7-41C1-A53F-884786000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7F9B360-A862-401D-903E-19DE0BA1C5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694EB70-E210-49A1-B1C8-5D5A78391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5FF-75E9-4BD8-A1B4-D628E36FCB7E}" type="datetimeFigureOut">
              <a:rPr lang="en-ID" smtClean="0"/>
              <a:t>13/07/2023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AD418A6-AD1F-4397-845F-3A5620434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897F6BC-5A00-4532-954E-435680DC6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D6F1-5DCF-4A38-A671-901735E8EAB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2483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3CEB1CD-3AF2-442C-A6A5-5BD6FBF3B7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527C678-AA6F-4818-96B9-AFFF64EE1E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813F6A6-3666-4932-8A29-0113A99B0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5FF-75E9-4BD8-A1B4-D628E36FCB7E}" type="datetimeFigureOut">
              <a:rPr lang="en-ID" smtClean="0"/>
              <a:t>13/07/2023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16FBA86-11BC-45E0-B9A3-9D39C4A0E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3EE031F-67DB-47EE-B708-48F6AA1D5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D6F1-5DCF-4A38-A671-901735E8EAB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65597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0506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 u="heavy">
                <a:solidFill>
                  <a:srgbClr val="00206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329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 u="heavy">
                <a:solidFill>
                  <a:srgbClr val="00206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71449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 u="heavy">
                <a:solidFill>
                  <a:srgbClr val="00206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891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408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BBA052-9E00-4130-97DF-D24FF9CD9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9D80A0-09FA-451D-A3F8-94D856091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89CD4D5-4297-4684-918C-FBF949FF5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5FF-75E9-4BD8-A1B4-D628E36FCB7E}" type="datetimeFigureOut">
              <a:rPr lang="en-ID" smtClean="0"/>
              <a:t>13/07/2023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C142B1E-CF6D-4E21-B336-2C4073E1B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E949921-0352-46C2-BC73-9BD3C43A2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D6F1-5DCF-4A38-A671-901735E8EAB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2000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FFBFA0-3237-4402-8501-62723AE1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02F5C75-A489-4D2A-9592-65E6C7379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6099343-D248-4741-87EA-5E32A5508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5FF-75E9-4BD8-A1B4-D628E36FCB7E}" type="datetimeFigureOut">
              <a:rPr lang="en-ID" smtClean="0"/>
              <a:t>13/07/2023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A7A16E8-73FC-4776-840F-0840E4CCE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C241A4E-D7E6-4C8F-BD31-42504522B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D6F1-5DCF-4A38-A671-901735E8EAB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84560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603247-A09A-4FD0-BD61-EF2CF3962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274800-F23C-475A-BBBF-0CAEAC2ACA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64096B8-2CC3-4A85-8DD0-C9BE470B1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F196CD6-914B-485B-AB92-1BDF431A5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5FF-75E9-4BD8-A1B4-D628E36FCB7E}" type="datetimeFigureOut">
              <a:rPr lang="en-ID" smtClean="0"/>
              <a:t>13/07/2023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02F55C6-F4AC-4571-B3E4-D0C06EEBD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0CF4708-52DC-43A9-92E8-A12F04A7B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D6F1-5DCF-4A38-A671-901735E8EAB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931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86B6AB-8CEE-41BE-B2CC-BA7F389AB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86FABDB-0CD0-439D-A2ED-053F8C46B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E396AB4-798C-43AB-95F6-83B9C44E3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F189BFE-74D2-45A7-B152-70508058D2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C5E6B94-EC64-4339-B99C-6F529132E8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2EE3688-110F-4B5F-A6C0-D69C8E514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5FF-75E9-4BD8-A1B4-D628E36FCB7E}" type="datetimeFigureOut">
              <a:rPr lang="en-ID" smtClean="0"/>
              <a:t>13/07/2023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959715E-1F90-49F2-8359-CCE133DF8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50FDE8A-9F58-4E12-BA91-0C5B86D5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D6F1-5DCF-4A38-A671-901735E8EAB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12308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58DC86-1E71-43CB-86C8-B6331DE2D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03980CE-4C25-4112-9782-5A4D94257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5FF-75E9-4BD8-A1B4-D628E36FCB7E}" type="datetimeFigureOut">
              <a:rPr lang="en-ID" smtClean="0"/>
              <a:t>13/07/2023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944F85C-4875-4108-A744-3C69690B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9C7BC9B-3328-4588-A247-74698D10B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D6F1-5DCF-4A38-A671-901735E8EAB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21479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F1839ED-9026-40A1-991E-7AFA00D01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5FF-75E9-4BD8-A1B4-D628E36FCB7E}" type="datetimeFigureOut">
              <a:rPr lang="en-ID" smtClean="0"/>
              <a:t>13/07/2023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58A5409-CFAC-4295-969A-CCA6EC409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1909E2B-9555-47D9-B611-532FEDCCD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D6F1-5DCF-4A38-A671-901735E8EAB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0966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E8080B-B616-4B96-9E0D-6CB96B4B9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FE9CC09-5772-4FB6-9A6A-D14EB7126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BB8E44A-B00C-4670-B8A3-208907103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2020641-D15C-4C07-853C-06F3B7AED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5FF-75E9-4BD8-A1B4-D628E36FCB7E}" type="datetimeFigureOut">
              <a:rPr lang="en-ID" smtClean="0"/>
              <a:t>13/07/2023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EC3FE8F-F741-48E5-86B0-4396D6A04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B5BF3AA-9DF0-4232-AEEB-F16669796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D6F1-5DCF-4A38-A671-901735E8EAB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9741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0AAFB2-BB46-4E4B-83E5-4FA073BE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F839298-1B60-4105-AB03-FD4D3ABC08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E912FD0-1CA5-4DFD-900A-AAACB20BE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66FE39B-7EFF-426B-A6CB-A8E1EB87D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C5FF-75E9-4BD8-A1B4-D628E36FCB7E}" type="datetimeFigureOut">
              <a:rPr lang="en-ID" smtClean="0"/>
              <a:t>13/07/2023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6DD8366-4E62-4621-81DF-B82B0149C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EE78294-13D0-4E6E-8839-7E899C9E8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D6F1-5DCF-4A38-A671-901735E8EAB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379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498424F-9A23-48A0-A5FB-96F470AB8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A38B7DB-2303-47BB-A62C-443822B1B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B4E979F-4DF2-4256-9551-92AA38FB5D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C5FF-75E9-4BD8-A1B4-D628E36FCB7E}" type="datetimeFigureOut">
              <a:rPr lang="en-ID" smtClean="0"/>
              <a:t>13/07/2023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1AAA838-39CC-478E-8843-17459F0E7B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8EAD07E-588F-4411-9CFC-292BAE14C6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AD6F1-5DCF-4A38-A671-901735E8EAB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5590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58615" y="442242"/>
            <a:ext cx="9274769" cy="772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 u="heavy">
                <a:solidFill>
                  <a:srgbClr val="00206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2357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1.png"/><Relationship Id="rId7" Type="http://schemas.openxmlformats.org/officeDocument/2006/relationships/image" Target="../media/image1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9.jpeg"/><Relationship Id="rId5" Type="http://schemas.openxmlformats.org/officeDocument/2006/relationships/image" Target="../media/image13.png"/><Relationship Id="rId10" Type="http://schemas.openxmlformats.org/officeDocument/2006/relationships/hyperlink" Target="https://www.kissclipart.com/logo-orang-png-clipart-rainforest-summit-computer-twa5m7/download-clipart.html" TargetMode="External"/><Relationship Id="rId4" Type="http://schemas.openxmlformats.org/officeDocument/2006/relationships/image" Target="../media/image12.png"/><Relationship Id="rId9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0.jpe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hyperlink" Target="https://www.kissclipart.com/logo-orang-png-clipart-rainforest-summit-computer-twa5m7/download-clipart.html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3.png"/><Relationship Id="rId7" Type="http://schemas.openxmlformats.org/officeDocument/2006/relationships/image" Target="../media/image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1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5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4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172F7AE9-95BA-4ED9-88F0-91CFCD72C2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5629" y="1776076"/>
            <a:ext cx="9699679" cy="1131335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rgbClr val="FFFFFF"/>
                </a:solidFill>
              </a:rPr>
              <a:t>PROSEDUR </a:t>
            </a:r>
            <a:r>
              <a:rPr lang="en-US" sz="4000" b="1" dirty="0" smtClean="0">
                <a:solidFill>
                  <a:srgbClr val="FFFFFF"/>
                </a:solidFill>
              </a:rPr>
              <a:t>PEMBUBARAN </a:t>
            </a:r>
            <a:r>
              <a:rPr lang="en-US" sz="4000" b="1" dirty="0">
                <a:solidFill>
                  <a:srgbClr val="FFFFFF"/>
                </a:solidFill>
              </a:rPr>
              <a:t>KOPERASI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="" xmlns:a16="http://schemas.microsoft.com/office/drawing/2014/main" id="{57759F29-700A-47F3-A3FB-091A63A775C7}"/>
              </a:ext>
            </a:extLst>
          </p:cNvPr>
          <p:cNvSpPr txBox="1">
            <a:spLocks/>
          </p:cNvSpPr>
          <p:nvPr/>
        </p:nvSpPr>
        <p:spPr>
          <a:xfrm>
            <a:off x="2025820" y="5596031"/>
            <a:ext cx="7345957" cy="765293"/>
          </a:xfrm>
          <a:prstGeom prst="rect">
            <a:avLst/>
          </a:prstGeom>
        </p:spPr>
        <p:txBody>
          <a:bodyPr vert="horz" lIns="109728" tIns="54864" rIns="109728" bIns="54864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548640">
              <a:lnSpc>
                <a:spcPct val="150000"/>
              </a:lnSpc>
            </a:pPr>
            <a:r>
              <a:rPr lang="en-US" sz="1800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Jember</a:t>
            </a:r>
            <a:r>
              <a:rPr lang="en-US" sz="1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26  </a:t>
            </a:r>
            <a:r>
              <a:rPr lang="en-US" sz="1800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Juli</a:t>
            </a:r>
            <a:r>
              <a:rPr lang="en-US" sz="1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8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</a:t>
            </a:r>
            <a:endParaRPr lang="en-US" sz="1600" b="1" dirty="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F027C4D4-5534-46D1-A454-C7D7BEE57AE4}"/>
              </a:ext>
            </a:extLst>
          </p:cNvPr>
          <p:cNvCxnSpPr>
            <a:cxnSpLocks/>
          </p:cNvCxnSpPr>
          <p:nvPr/>
        </p:nvCxnSpPr>
        <p:spPr>
          <a:xfrm>
            <a:off x="1950720" y="3120587"/>
            <a:ext cx="8640000" cy="0"/>
          </a:xfrm>
          <a:prstGeom prst="line">
            <a:avLst/>
          </a:prstGeom>
          <a:ln w="101600" cap="rnd" cmpd="thickThin">
            <a:solidFill>
              <a:schemeClr val="bg1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3A1A041-F763-4CB5-8FDB-240DF49974CD}"/>
              </a:ext>
            </a:extLst>
          </p:cNvPr>
          <p:cNvSpPr txBox="1"/>
          <p:nvPr/>
        </p:nvSpPr>
        <p:spPr>
          <a:xfrm>
            <a:off x="7838727" y="5777557"/>
            <a:ext cx="3321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Asisten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Deputi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Kelembagaan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Tata </a:t>
            </a:r>
            <a:r>
              <a:rPr lang="en-US" dirty="0" err="1" smtClean="0">
                <a:solidFill>
                  <a:srgbClr val="FFFF00"/>
                </a:solidFill>
              </a:rPr>
              <a:t>Kelola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Koperasi </a:t>
            </a:r>
            <a:endParaRPr lang="en-ID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B0E1750-DE90-4653-A8EA-E254DD5D2CEC}"/>
              </a:ext>
            </a:extLst>
          </p:cNvPr>
          <p:cNvSpPr txBox="1"/>
          <p:nvPr/>
        </p:nvSpPr>
        <p:spPr>
          <a:xfrm>
            <a:off x="1950720" y="4659487"/>
            <a:ext cx="3251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FFFF00"/>
                </a:solidFill>
              </a:rPr>
              <a:t>Deputi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Bidang</a:t>
            </a:r>
            <a:r>
              <a:rPr lang="en-US" sz="2800" dirty="0">
                <a:solidFill>
                  <a:srgbClr val="FFFF00"/>
                </a:solidFill>
              </a:rPr>
              <a:t>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7CF5923-2958-448C-BE1B-23161741C2FF}"/>
              </a:ext>
            </a:extLst>
          </p:cNvPr>
          <p:cNvSpPr txBox="1"/>
          <p:nvPr/>
        </p:nvSpPr>
        <p:spPr>
          <a:xfrm>
            <a:off x="4075952" y="4938384"/>
            <a:ext cx="284299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 err="1">
                <a:solidFill>
                  <a:srgbClr val="FFFF00"/>
                </a:solidFill>
                <a:latin typeface="Brush Script MT" panose="03060802040406070304" pitchFamily="66" charset="0"/>
              </a:rPr>
              <a:t>Perkoperasian</a:t>
            </a:r>
            <a:r>
              <a:rPr lang="en-US" sz="4400" dirty="0">
                <a:solidFill>
                  <a:srgbClr val="FFFF00"/>
                </a:solidFill>
                <a:latin typeface="Brush Script MT" panose="03060802040406070304" pitchFamily="66" charset="0"/>
              </a:rPr>
              <a:t> </a:t>
            </a:r>
            <a:endParaRPr lang="en-ID" sz="4400" dirty="0">
              <a:latin typeface="Brush Script MT" panose="030608020404060703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DC79433-A64A-4C9F-A1A9-7B936D0FBA0E}"/>
              </a:ext>
            </a:extLst>
          </p:cNvPr>
          <p:cNvSpPr txBox="1"/>
          <p:nvPr/>
        </p:nvSpPr>
        <p:spPr>
          <a:xfrm>
            <a:off x="1950720" y="3433864"/>
            <a:ext cx="630338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Adobe Caslon Pro" panose="0205050205050A020403" pitchFamily="18" charset="0"/>
              </a:rPr>
              <a:t>Kodesti</a:t>
            </a:r>
            <a:endParaRPr lang="en-US" sz="2800" b="1" dirty="0">
              <a:solidFill>
                <a:schemeClr val="accent3">
                  <a:lumMod val="40000"/>
                  <a:lumOff val="60000"/>
                </a:schemeClr>
              </a:solidFill>
              <a:latin typeface="Adobe Caslon Pro" panose="0205050205050A020403" pitchFamily="18" charset="0"/>
            </a:endParaRPr>
          </a:p>
          <a:p>
            <a:r>
              <a:rPr lang="en-US" sz="280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Adobe Caslon Pro Bold" panose="0205070206050A020403" pitchFamily="18" charset="0"/>
              </a:rPr>
              <a:t>Analis</a:t>
            </a:r>
            <a:r>
              <a:rPr lang="en-US" sz="2800" dirty="0">
                <a:solidFill>
                  <a:schemeClr val="accent3">
                    <a:lumMod val="40000"/>
                    <a:lumOff val="60000"/>
                  </a:schemeClr>
                </a:solidFill>
                <a:latin typeface="Adobe Caslon Pro Bold" panose="0205070206050A020403" pitchFamily="18" charset="0"/>
              </a:rPr>
              <a:t> </a:t>
            </a:r>
            <a:r>
              <a:rPr lang="en-US" sz="280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Adobe Caslon Pro Bold" panose="0205070206050A020403" pitchFamily="18" charset="0"/>
              </a:rPr>
              <a:t>Kebijakan</a:t>
            </a:r>
            <a:r>
              <a:rPr lang="en-US" sz="2800" dirty="0">
                <a:solidFill>
                  <a:schemeClr val="accent3">
                    <a:lumMod val="40000"/>
                    <a:lumOff val="60000"/>
                  </a:schemeClr>
                </a:solidFill>
                <a:latin typeface="Adobe Caslon Pro Bold" panose="0205070206050A020403" pitchFamily="18" charset="0"/>
              </a:rPr>
              <a:t> Ahli Madya</a:t>
            </a:r>
            <a:r>
              <a:rPr lang="en-US" sz="28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7977" y="110587"/>
            <a:ext cx="1827727" cy="1370505"/>
          </a:xfrm>
          <a:prstGeom prst="rect">
            <a:avLst/>
          </a:prstGeom>
        </p:spPr>
      </p:pic>
      <p:pic>
        <p:nvPicPr>
          <p:cNvPr id="10" name="Picture 2" descr="C:\Users\Hp\Downloads\BBI_Logo_White-01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0720" y="-79492"/>
            <a:ext cx="1529723" cy="1560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54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Judul 1">
            <a:extLst>
              <a:ext uri="{FF2B5EF4-FFF2-40B4-BE49-F238E27FC236}">
                <a16:creationId xmlns="" xmlns:a16="http://schemas.microsoft.com/office/drawing/2014/main" id="{4584D085-6506-41F5-9AF6-4CD6C9642589}"/>
              </a:ext>
            </a:extLst>
          </p:cNvPr>
          <p:cNvSpPr txBox="1">
            <a:spLocks/>
          </p:cNvSpPr>
          <p:nvPr/>
        </p:nvSpPr>
        <p:spPr>
          <a:xfrm>
            <a:off x="2334511" y="578685"/>
            <a:ext cx="8885583" cy="5049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+mn-ea"/>
              </a:rPr>
              <a:t>DOKUMEN PENDUKUNG PEMBUBARAN KOPERASI OLEH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+mn-ea"/>
              </a:rPr>
              <a:t>RAPAT ANGGOTA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A9E1F32-989C-4F55-9972-12F90F05B8EC}"/>
              </a:ext>
            </a:extLst>
          </p:cNvPr>
          <p:cNvSpPr txBox="1"/>
          <p:nvPr/>
        </p:nvSpPr>
        <p:spPr>
          <a:xfrm>
            <a:off x="11286395" y="6529004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F8E69-1636-4C74-AE49-BD35788B0220}" type="slidenum">
              <a:rPr lang="en-ID" sz="2000" b="1" smtClean="0"/>
              <a:t>10</a:t>
            </a:fld>
            <a:endParaRPr lang="en-ID" sz="2000" b="1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1F966BAB-7C58-4895-97C1-73D1BA15F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73716"/>
              </p:ext>
            </p:extLst>
          </p:nvPr>
        </p:nvGraphicFramePr>
        <p:xfrm>
          <a:off x="486576" y="1096893"/>
          <a:ext cx="10640384" cy="5329110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512491">
                  <a:extLst>
                    <a:ext uri="{9D8B030D-6E8A-4147-A177-3AD203B41FA5}">
                      <a16:colId xmlns="" xmlns:a16="http://schemas.microsoft.com/office/drawing/2014/main" val="724662067"/>
                    </a:ext>
                  </a:extLst>
                </a:gridCol>
                <a:gridCol w="3854223">
                  <a:extLst>
                    <a:ext uri="{9D8B030D-6E8A-4147-A177-3AD203B41FA5}">
                      <a16:colId xmlns="" xmlns:a16="http://schemas.microsoft.com/office/drawing/2014/main" val="2485295548"/>
                    </a:ext>
                  </a:extLst>
                </a:gridCol>
                <a:gridCol w="1666153">
                  <a:extLst>
                    <a:ext uri="{9D8B030D-6E8A-4147-A177-3AD203B41FA5}">
                      <a16:colId xmlns="" xmlns:a16="http://schemas.microsoft.com/office/drawing/2014/main" val="718127677"/>
                    </a:ext>
                  </a:extLst>
                </a:gridCol>
                <a:gridCol w="1461375">
                  <a:extLst>
                    <a:ext uri="{9D8B030D-6E8A-4147-A177-3AD203B41FA5}">
                      <a16:colId xmlns="" xmlns:a16="http://schemas.microsoft.com/office/drawing/2014/main" val="1764822624"/>
                    </a:ext>
                  </a:extLst>
                </a:gridCol>
                <a:gridCol w="948156">
                  <a:extLst>
                    <a:ext uri="{9D8B030D-6E8A-4147-A177-3AD203B41FA5}">
                      <a16:colId xmlns="" xmlns:a16="http://schemas.microsoft.com/office/drawing/2014/main" val="1487494534"/>
                    </a:ext>
                  </a:extLst>
                </a:gridCol>
                <a:gridCol w="94815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24915">
                  <a:extLst>
                    <a:ext uri="{9D8B030D-6E8A-4147-A177-3AD203B41FA5}">
                      <a16:colId xmlns="" xmlns:a16="http://schemas.microsoft.com/office/drawing/2014/main" val="2487020862"/>
                    </a:ext>
                  </a:extLst>
                </a:gridCol>
                <a:gridCol w="62491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408129">
                <a:tc>
                  <a:txBody>
                    <a:bodyPr/>
                    <a:lstStyle/>
                    <a:p>
                      <a:pPr algn="ctr" fontAlgn="ctr"/>
                      <a:endParaRPr lang="en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 anchor="ctr"/>
                </a:tc>
                <a:tc gridSpan="7">
                  <a:txBody>
                    <a:bodyPr/>
                    <a:lstStyle/>
                    <a:p>
                      <a:pPr algn="ctr" fontAlgn="ctr"/>
                      <a:endParaRPr lang="en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 anchor="ctr"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 marL="4135" marR="4135" marT="41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 marL="4135" marR="4135" marT="41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72783692"/>
                  </a:ext>
                </a:extLst>
              </a:tr>
              <a:tr h="76098">
                <a:tc>
                  <a:txBody>
                    <a:bodyPr/>
                    <a:lstStyle/>
                    <a:p>
                      <a:pPr algn="ctr" fontAlgn="t"/>
                      <a:endParaRPr lang="en-ID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gridSpan="7">
                  <a:txBody>
                    <a:bodyPr/>
                    <a:lstStyle/>
                    <a:p>
                      <a:pPr algn="l" fontAlgn="t"/>
                      <a:endParaRPr lang="en-ID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ID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ID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11206789"/>
                  </a:ext>
                </a:extLst>
              </a:tr>
              <a:tr h="266313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D" sz="2000" u="none" strike="noStrike" dirty="0">
                          <a:effectLst/>
                        </a:rPr>
                        <a:t>1</a:t>
                      </a:r>
                      <a:endParaRPr lang="en-ID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135" marR="4135" marT="4135" marB="0"/>
                </a:tc>
                <a:tc gridSpan="7"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altLang="id-ID" sz="2000" dirty="0" err="1"/>
                        <a:t>Pengumuman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rencana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pembubaran</a:t>
                      </a:r>
                      <a:r>
                        <a:rPr lang="en-ID" altLang="id-ID" sz="2000" dirty="0"/>
                        <a:t>.</a:t>
                      </a:r>
                      <a:endParaRPr lang="en-ID" altLang="id-ID" sz="20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indent="0" algn="l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04314890"/>
                  </a:ext>
                </a:extLst>
              </a:tr>
              <a:tr h="262467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D" sz="2000" u="none" strike="noStrike" dirty="0">
                          <a:effectLst/>
                        </a:rPr>
                        <a:t>2</a:t>
                      </a:r>
                      <a:endParaRPr lang="en-ID" sz="20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135" marR="4135" marT="4135" marB="0"/>
                </a:tc>
                <a:tc gridSpan="7">
                  <a:txBody>
                    <a:bodyPr/>
                    <a:lstStyle/>
                    <a:p>
                      <a:pPr algn="just">
                        <a:buClr>
                          <a:schemeClr val="tx1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ID" altLang="id-ID" sz="2000" dirty="0" err="1"/>
                        <a:t>Undangan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rapat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anggota</a:t>
                      </a:r>
                      <a:r>
                        <a:rPr lang="en-ID" altLang="id-ID" sz="2000" dirty="0"/>
                        <a:t>.</a:t>
                      </a:r>
                      <a:endParaRPr lang="en-ID" altLang="id-ID" sz="20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indent="0" algn="l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indent="0" algn="r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indent="0" algn="l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3266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D" sz="2000" u="none" strike="noStrike" dirty="0">
                          <a:effectLst/>
                        </a:rPr>
                        <a:t>3</a:t>
                      </a:r>
                      <a:endParaRPr lang="en-ID" sz="20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135" marR="4135" marT="4135" marB="0"/>
                </a:tc>
                <a:tc gridSpan="7"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altLang="id-ID" sz="2000" dirty="0" err="1"/>
                        <a:t>Daftar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hadir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anggota</a:t>
                      </a:r>
                      <a:r>
                        <a:rPr lang="en-ID" altLang="id-ID" sz="2000" dirty="0"/>
                        <a:t>.</a:t>
                      </a:r>
                      <a:endParaRPr lang="en-ID" altLang="id-ID" sz="20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indent="0" algn="l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indent="0" algn="r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indent="0" algn="l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ID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135" marR="4135" marT="4135" marB="0"/>
                </a:tc>
                <a:tc gridSpan="7"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D" altLang="id-ID" sz="2000" dirty="0" err="1"/>
                        <a:t>Buku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daftar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anggota</a:t>
                      </a:r>
                      <a:r>
                        <a:rPr lang="en-ID" altLang="id-ID" sz="2000" dirty="0"/>
                        <a:t>.</a:t>
                      </a:r>
                      <a:endParaRPr lang="en-ID" sz="20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indent="0" algn="l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indent="0" algn="r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indent="0" algn="l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530725"/>
                  </a:ext>
                </a:extLst>
              </a:tr>
              <a:tr h="315382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endParaRPr lang="en-ID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135" marR="4135" marT="4135" marB="0"/>
                </a:tc>
                <a:tc gridSpan="7"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D" altLang="id-ID" sz="2000" dirty="0" err="1"/>
                        <a:t>Berita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acara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rapat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anggota</a:t>
                      </a:r>
                      <a:r>
                        <a:rPr lang="en-ID" altLang="id-ID" sz="2000" dirty="0"/>
                        <a:t>.</a:t>
                      </a:r>
                      <a:endParaRPr lang="en-ID" sz="20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indent="0" algn="l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indent="0" algn="r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25982967"/>
                  </a:ext>
                </a:extLst>
              </a:tr>
              <a:tr h="328085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2000" u="none" strike="noStrike" dirty="0">
                          <a:effectLst/>
                        </a:rPr>
                        <a:t>6</a:t>
                      </a:r>
                      <a:endParaRPr lang="en-ID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135" marR="4135" marT="4135" marB="0"/>
                </a:tc>
                <a:tc gridSpan="7"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altLang="id-ID" sz="2000" dirty="0" err="1"/>
                        <a:t>Keputusan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pembubaran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Koperasi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berdasarkan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rapat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anggota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dan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menetapkan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tim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penyelesai</a:t>
                      </a:r>
                      <a:r>
                        <a:rPr lang="en-ID" altLang="id-ID" sz="2000" dirty="0"/>
                        <a:t> yang </a:t>
                      </a:r>
                      <a:r>
                        <a:rPr lang="en-ID" altLang="id-ID" sz="2000" dirty="0" err="1"/>
                        <a:t>ditanda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tangani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oleh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kuasa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rapat</a:t>
                      </a:r>
                      <a:r>
                        <a:rPr lang="en-ID" altLang="id-ID" sz="2000" dirty="0"/>
                        <a:t>.</a:t>
                      </a:r>
                      <a:endParaRPr lang="en-ID" altLang="id-ID" sz="20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indent="0" algn="l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indent="0" algn="r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ID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ID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997795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2000" u="none" strike="noStrike" dirty="0">
                          <a:effectLst/>
                        </a:rPr>
                        <a:t>7</a:t>
                      </a:r>
                      <a:endParaRPr lang="en-ID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135" marR="4135" marT="4135" marB="0"/>
                </a:tc>
                <a:tc gridSpan="7">
                  <a:txBody>
                    <a:bodyPr/>
                    <a:lstStyle/>
                    <a:p>
                      <a:pPr algn="just">
                        <a:buClr>
                          <a:schemeClr val="tx1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ID" altLang="id-ID" sz="2000" dirty="0" err="1"/>
                        <a:t>Surat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pemberitahuan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pembubaran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Koperasi</a:t>
                      </a:r>
                      <a:r>
                        <a:rPr lang="en-ID" altLang="id-ID" sz="2000" dirty="0"/>
                        <a:t>.</a:t>
                      </a:r>
                      <a:endParaRPr lang="en-ID" altLang="id-ID" sz="20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indent="0" algn="l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indent="0" algn="r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indent="0" algn="l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88900" indent="0" algn="r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85789174"/>
                  </a:ext>
                </a:extLst>
              </a:tr>
              <a:tr h="313266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2000" u="none" strike="noStrike" dirty="0">
                          <a:effectLst/>
                        </a:rPr>
                        <a:t>8</a:t>
                      </a:r>
                      <a:endParaRPr lang="en-ID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135" marR="4135" marT="4135" marB="0"/>
                </a:tc>
                <a:tc gridSpan="7">
                  <a:txBody>
                    <a:bodyPr/>
                    <a:lstStyle/>
                    <a:p>
                      <a:pPr algn="just">
                        <a:buClr>
                          <a:schemeClr val="tx1"/>
                        </a:buCl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ID" altLang="id-ID" sz="2000" dirty="0" err="1"/>
                        <a:t>Pengumuman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pembubaran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Koperasi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setelah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rapat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anggota</a:t>
                      </a:r>
                      <a:r>
                        <a:rPr lang="en-ID" altLang="id-ID" sz="2000" dirty="0"/>
                        <a:t>.</a:t>
                      </a:r>
                      <a:endParaRPr lang="en-ID" altLang="id-ID" sz="20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indent="0" algn="l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indent="0" algn="r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indent="0" algn="l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40279657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2000" u="none" strike="noStrike" dirty="0">
                          <a:effectLst/>
                        </a:rPr>
                        <a:t>9</a:t>
                      </a:r>
                      <a:endParaRPr lang="en-ID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135" marR="4135" marT="4135" marB="0"/>
                </a:tc>
                <a:tc gridSpan="7"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altLang="id-ID" sz="2000" dirty="0" err="1"/>
                        <a:t>Berita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acara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tim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penyelesai</a:t>
                      </a:r>
                      <a:r>
                        <a:rPr lang="en-ID" altLang="id-ID" sz="2000" dirty="0"/>
                        <a:t>.</a:t>
                      </a:r>
                      <a:endParaRPr lang="en-ID" altLang="id-ID" sz="20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indent="0" algn="l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indent="0" algn="r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40976121"/>
                  </a:ext>
                </a:extLst>
              </a:tr>
              <a:tr h="408129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2000" u="none" strike="noStrike" dirty="0">
                          <a:effectLst/>
                        </a:rPr>
                        <a:t>10</a:t>
                      </a:r>
                      <a:endParaRPr lang="en-ID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135" marR="4135" marT="4135" marB="0"/>
                </a:tc>
                <a:tc gridSpan="7"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altLang="id-ID" sz="2000" dirty="0" err="1"/>
                        <a:t>Surat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permohonan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diumumkan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dalam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Berita</a:t>
                      </a:r>
                      <a:r>
                        <a:rPr lang="en-ID" altLang="id-ID" sz="2000" dirty="0"/>
                        <a:t> Negara </a:t>
                      </a:r>
                      <a:r>
                        <a:rPr lang="en-ID" altLang="id-ID" sz="2000" dirty="0" err="1"/>
                        <a:t>dan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dihapus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dari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Buku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Daftar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Umum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Koperasi</a:t>
                      </a:r>
                      <a:r>
                        <a:rPr lang="en-ID" altLang="id-ID" sz="2000" dirty="0"/>
                        <a:t>.</a:t>
                      </a:r>
                      <a:endParaRPr lang="en-ID" altLang="id-ID" sz="20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indent="0" algn="l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indent="0" algn="r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31195409"/>
                  </a:ext>
                </a:extLst>
              </a:tr>
              <a:tr h="364784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2000" u="none" strike="noStrike" dirty="0">
                          <a:effectLst/>
                        </a:rPr>
                        <a:t>11</a:t>
                      </a:r>
                      <a:endParaRPr lang="en-ID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135" marR="4135" marT="4135" marB="0"/>
                </a:tc>
                <a:tc gridSpan="7"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D" altLang="id-ID" sz="2000" dirty="0" err="1"/>
                        <a:t>Akta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pendirian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Koperasi</a:t>
                      </a:r>
                      <a:r>
                        <a:rPr lang="en-ID" altLang="id-ID" sz="2000" dirty="0"/>
                        <a:t>.</a:t>
                      </a:r>
                      <a:endParaRPr lang="en-ID" sz="20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indent="0" algn="l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indent="0" algn="r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indent="0" algn="l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86629069"/>
                  </a:ext>
                </a:extLst>
              </a:tr>
              <a:tr h="372533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2000" u="none" strike="noStrike" dirty="0">
                          <a:effectLst/>
                        </a:rPr>
                        <a:t>12</a:t>
                      </a:r>
                      <a:endParaRPr lang="en-ID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135" marR="4135" marT="4135" marB="0"/>
                </a:tc>
                <a:tc gridSpan="7"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D" altLang="id-ID" sz="2000" dirty="0" err="1"/>
                        <a:t>Akta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pengesahan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badan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hukum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Koperasi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dan</a:t>
                      </a:r>
                      <a:endParaRPr lang="en-ID" sz="20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indent="0" algn="l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indent="0" algn="r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indent="0" algn="l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6805650"/>
                  </a:ext>
                </a:extLst>
              </a:tr>
              <a:tr h="206023">
                <a:tc>
                  <a:txBody>
                    <a:bodyPr/>
                    <a:lstStyle/>
                    <a:p>
                      <a:pPr marL="88900" indent="0" algn="l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D" sz="2000" u="none" strike="noStrike" dirty="0">
                          <a:effectLst/>
                        </a:rPr>
                        <a:t>13</a:t>
                      </a:r>
                      <a:endParaRPr lang="en-ID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135" marR="4135" marT="4135" marB="0"/>
                </a:tc>
                <a:tc gridSpan="7">
                  <a:txBody>
                    <a:bodyPr/>
                    <a:lstStyle/>
                    <a:p>
                      <a:pPr algn="just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ID" altLang="id-ID" sz="2000" dirty="0" err="1"/>
                        <a:t>Dokumen</a:t>
                      </a:r>
                      <a:r>
                        <a:rPr lang="en-ID" altLang="id-ID" sz="2000" dirty="0"/>
                        <a:t> </a:t>
                      </a:r>
                      <a:r>
                        <a:rPr lang="en-ID" altLang="id-ID" sz="2000" dirty="0" err="1"/>
                        <a:t>pendukung</a:t>
                      </a:r>
                      <a:r>
                        <a:rPr lang="en-ID" altLang="id-ID" sz="2000" dirty="0"/>
                        <a:t> yang </a:t>
                      </a:r>
                      <a:r>
                        <a:rPr lang="en-ID" altLang="id-ID" sz="2000" dirty="0" err="1"/>
                        <a:t>diperlukan</a:t>
                      </a:r>
                      <a:r>
                        <a:rPr lang="en-ID" altLang="id-ID" sz="2000" dirty="0"/>
                        <a:t>.</a:t>
                      </a:r>
                      <a:endParaRPr lang="en-ID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indent="0" algn="l" fontAlgn="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 hMerge="1">
                  <a:txBody>
                    <a:bodyPr/>
                    <a:lstStyle/>
                    <a:p>
                      <a:pPr marL="88900" indent="0" algn="r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8900" indent="0" algn="l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86540560"/>
                  </a:ext>
                </a:extLst>
              </a:tr>
              <a:tr h="62611">
                <a:tc>
                  <a:txBody>
                    <a:bodyPr/>
                    <a:lstStyle/>
                    <a:p>
                      <a:pPr algn="ctr" fontAlgn="t"/>
                      <a:r>
                        <a:rPr lang="en-ID" sz="500" u="none" strike="noStrike" dirty="0">
                          <a:effectLst/>
                        </a:rPr>
                        <a:t> </a:t>
                      </a:r>
                      <a:endParaRPr lang="en-ID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ID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ID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ID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ID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ID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ID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ID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5" marR="4135" marT="4135" marB="0"/>
                </a:tc>
                <a:extLst>
                  <a:ext uri="{0D108BD9-81ED-4DB2-BD59-A6C34878D82A}">
                    <a16:rowId xmlns="" xmlns:a16="http://schemas.microsoft.com/office/drawing/2014/main" val="1890885341"/>
                  </a:ext>
                </a:extLst>
              </a:tr>
            </a:tbl>
          </a:graphicData>
        </a:graphic>
      </p:graphicFrame>
      <p:pic>
        <p:nvPicPr>
          <p:cNvPr id="5" name="Picture 2" descr="C:\Users\Hp\Downloads\BBI_Logo_White-01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5731" y="1289355"/>
            <a:ext cx="1529723" cy="1560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627" y="0"/>
            <a:ext cx="1827727" cy="137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81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Judul 1">
            <a:extLst>
              <a:ext uri="{FF2B5EF4-FFF2-40B4-BE49-F238E27FC236}">
                <a16:creationId xmlns="" xmlns:a16="http://schemas.microsoft.com/office/drawing/2014/main" id="{4584D085-6506-41F5-9AF6-4CD6C9642589}"/>
              </a:ext>
            </a:extLst>
          </p:cNvPr>
          <p:cNvSpPr txBox="1">
            <a:spLocks/>
          </p:cNvSpPr>
          <p:nvPr/>
        </p:nvSpPr>
        <p:spPr>
          <a:xfrm>
            <a:off x="2334511" y="429060"/>
            <a:ext cx="8885583" cy="5049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+mn-ea"/>
              </a:rPr>
              <a:t>PEMBUBARAN KOPERASI OLEH KEPUTUSAN PEMERINTAH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A9E1F32-989C-4F55-9972-12F90F05B8EC}"/>
              </a:ext>
            </a:extLst>
          </p:cNvPr>
          <p:cNvSpPr txBox="1"/>
          <p:nvPr/>
        </p:nvSpPr>
        <p:spPr>
          <a:xfrm>
            <a:off x="11286395" y="6529004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F8E69-1636-4C74-AE49-BD35788B0220}" type="slidenum">
              <a:rPr lang="en-ID" sz="2000" b="1" smtClean="0"/>
              <a:t>11</a:t>
            </a:fld>
            <a:endParaRPr lang="en-ID" sz="20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714895" y="929791"/>
            <a:ext cx="10873047" cy="5760861"/>
            <a:chOff x="426191" y="724948"/>
            <a:chExt cx="9021881" cy="5760861"/>
          </a:xfrm>
        </p:grpSpPr>
        <p:sp>
          <p:nvSpPr>
            <p:cNvPr id="8" name="Rounded Rectangle 73"/>
            <p:cNvSpPr/>
            <p:nvPr/>
          </p:nvSpPr>
          <p:spPr>
            <a:xfrm>
              <a:off x="7860701" y="1271644"/>
              <a:ext cx="1533071" cy="4812715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27738"/>
              <a:endParaRPr lang="en-US" sz="1629">
                <a:solidFill>
                  <a:prstClr val="white"/>
                </a:solidFill>
              </a:endParaRPr>
            </a:p>
          </p:txBody>
        </p:sp>
        <p:cxnSp>
          <p:nvCxnSpPr>
            <p:cNvPr id="9" name="Straight Connector 7"/>
            <p:cNvCxnSpPr>
              <a:cxnSpLocks/>
            </p:cNvCxnSpPr>
            <p:nvPr/>
          </p:nvCxnSpPr>
          <p:spPr>
            <a:xfrm>
              <a:off x="7775519" y="724948"/>
              <a:ext cx="47970" cy="5480191"/>
            </a:xfrm>
            <a:prstGeom prst="line">
              <a:avLst/>
            </a:prstGeom>
            <a:ln w="22225">
              <a:solidFill>
                <a:srgbClr val="7030A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24"/>
            <p:cNvSpPr txBox="1"/>
            <p:nvPr/>
          </p:nvSpPr>
          <p:spPr>
            <a:xfrm>
              <a:off x="7829941" y="1705057"/>
              <a:ext cx="1594589" cy="5927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 defTabSz="827738">
                <a:spcBef>
                  <a:spcPts val="154"/>
                </a:spcBef>
              </a:pPr>
              <a:r>
                <a:rPr lang="en-US" altLang="en-US" sz="813" dirty="0" err="1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Asdep</a:t>
              </a:r>
              <a:r>
                <a:rPr lang="en-US" altLang="en-US" sz="813" dirty="0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813" dirty="0" err="1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Pengawasan</a:t>
              </a:r>
              <a:r>
                <a:rPr lang="en-US" altLang="en-US" sz="813" dirty="0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813" dirty="0" err="1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Koperasi</a:t>
              </a:r>
              <a:r>
                <a:rPr lang="en-US" altLang="en-US" sz="813" dirty="0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813" dirty="0" err="1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mendisposisi</a:t>
              </a:r>
              <a:r>
                <a:rPr lang="en-US" altLang="en-US" sz="813" dirty="0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813" dirty="0" err="1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kepada</a:t>
              </a:r>
              <a:r>
                <a:rPr lang="en-US" altLang="en-US" sz="813" dirty="0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813" dirty="0" err="1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Kabid</a:t>
              </a:r>
              <a:r>
                <a:rPr lang="en-US" altLang="en-US" sz="813" dirty="0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813" dirty="0" err="1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Kepatuhan</a:t>
              </a:r>
              <a:r>
                <a:rPr lang="en-US" altLang="en-US" sz="813" dirty="0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813" dirty="0" err="1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dan</a:t>
              </a:r>
              <a:r>
                <a:rPr lang="en-US" altLang="en-US" sz="813" dirty="0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813" dirty="0" err="1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Sistem</a:t>
              </a:r>
              <a:r>
                <a:rPr lang="en-US" altLang="en-US" sz="813" dirty="0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813" dirty="0" err="1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Pelaporan</a:t>
              </a:r>
              <a:r>
                <a:rPr lang="en-US" altLang="en-US" sz="813" dirty="0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813" dirty="0" err="1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Koperasi</a:t>
              </a:r>
              <a:r>
                <a:rPr lang="en-US" altLang="en-US" sz="813" dirty="0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1" name="Down Arrow 21"/>
            <p:cNvSpPr/>
            <p:nvPr/>
          </p:nvSpPr>
          <p:spPr>
            <a:xfrm>
              <a:off x="8529761" y="2277978"/>
              <a:ext cx="204410" cy="135983"/>
            </a:xfrm>
            <a:prstGeom prst="downArrow">
              <a:avLst/>
            </a:prstGeom>
            <a:solidFill>
              <a:srgbClr val="00B0F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27738"/>
              <a:endParaRPr lang="en-US" sz="1629">
                <a:solidFill>
                  <a:prstClr val="white"/>
                </a:solidFill>
              </a:endParaRPr>
            </a:p>
          </p:txBody>
        </p:sp>
        <p:sp>
          <p:nvSpPr>
            <p:cNvPr id="12" name="TextBox 27"/>
            <p:cNvSpPr txBox="1"/>
            <p:nvPr/>
          </p:nvSpPr>
          <p:spPr>
            <a:xfrm>
              <a:off x="7956928" y="2871903"/>
              <a:ext cx="1387019" cy="4676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 defTabSz="827738">
                <a:spcBef>
                  <a:spcPts val="154"/>
                </a:spcBef>
              </a:pPr>
              <a:r>
                <a:rPr lang="en-US" altLang="en-US" sz="813" dirty="0" err="1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Kabid</a:t>
              </a:r>
              <a:r>
                <a:rPr lang="en-US" altLang="en-US" sz="813" dirty="0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813" dirty="0" err="1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Kepatuhan</a:t>
              </a:r>
              <a:r>
                <a:rPr lang="en-US" altLang="en-US" sz="813" dirty="0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813" dirty="0" err="1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dan</a:t>
              </a:r>
              <a:r>
                <a:rPr lang="en-US" altLang="en-US" sz="813" dirty="0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813" dirty="0" err="1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Sistem</a:t>
              </a:r>
              <a:r>
                <a:rPr lang="en-US" altLang="en-US" sz="813" dirty="0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813" dirty="0" err="1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Pelaporan</a:t>
              </a:r>
              <a:r>
                <a:rPr lang="en-US" altLang="en-US" sz="813" dirty="0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813" dirty="0" err="1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Koperasi</a:t>
              </a:r>
              <a:r>
                <a:rPr lang="en-US" altLang="en-US" sz="813" dirty="0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813" dirty="0" err="1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mendisposisi</a:t>
              </a:r>
              <a:r>
                <a:rPr lang="en-US" altLang="en-US" sz="813" dirty="0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813" dirty="0" err="1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kepada</a:t>
              </a:r>
              <a:r>
                <a:rPr lang="en-US" altLang="en-US" sz="813" dirty="0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813" dirty="0" err="1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Pejabat</a:t>
              </a:r>
              <a:r>
                <a:rPr lang="en-US" altLang="en-US" sz="813" dirty="0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813" dirty="0" err="1">
                  <a:solidFill>
                    <a:prstClr val="white"/>
                  </a:solidFill>
                  <a:ea typeface="Verdana" panose="020B0604030504040204" pitchFamily="34" charset="0"/>
                  <a:cs typeface="Arial" panose="020B0604020202020204" pitchFamily="34" charset="0"/>
                </a:rPr>
                <a:t>Fungsional</a:t>
              </a:r>
              <a:endParaRPr lang="en-US" altLang="en-US" sz="813" dirty="0">
                <a:solidFill>
                  <a:prstClr val="white"/>
                </a:solidFill>
                <a:ea typeface="Verdan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28"/>
            <p:cNvSpPr txBox="1"/>
            <p:nvPr/>
          </p:nvSpPr>
          <p:spPr>
            <a:xfrm>
              <a:off x="7956928" y="4000605"/>
              <a:ext cx="1387019" cy="47359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 defTabSz="827738">
                <a:spcBef>
                  <a:spcPts val="154"/>
                </a:spcBef>
              </a:pPr>
              <a:r>
                <a:rPr lang="en-US" altLang="en-US" sz="826" dirty="0" err="1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Verifikasi</a:t>
              </a:r>
              <a:r>
                <a:rPr lang="en-US" altLang="en-US" sz="826" dirty="0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826" dirty="0" err="1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terhadap</a:t>
              </a:r>
              <a:r>
                <a:rPr lang="en-US" altLang="en-US" sz="826" dirty="0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826" dirty="0" err="1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berkas</a:t>
              </a:r>
              <a:r>
                <a:rPr lang="en-US" altLang="en-US" sz="826" dirty="0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826" dirty="0" err="1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pembubaran</a:t>
              </a:r>
              <a:r>
                <a:rPr lang="en-US" altLang="en-US" sz="826" dirty="0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826" dirty="0" err="1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Koperasi</a:t>
              </a:r>
              <a:r>
                <a:rPr lang="en-US" altLang="en-US" sz="826" dirty="0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826" dirty="0" err="1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sesuai</a:t>
              </a:r>
              <a:r>
                <a:rPr lang="en-US" altLang="en-US" sz="826" dirty="0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826" dirty="0" err="1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dengan</a:t>
              </a:r>
              <a:r>
                <a:rPr lang="en-US" altLang="en-US" sz="826" dirty="0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826" dirty="0" err="1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aturan</a:t>
              </a:r>
              <a:endParaRPr lang="en-US" altLang="en-US" sz="826" dirty="0">
                <a:solidFill>
                  <a:prstClr val="white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" name="Freeform: Shape 63"/>
            <p:cNvSpPr/>
            <p:nvPr/>
          </p:nvSpPr>
          <p:spPr>
            <a:xfrm>
              <a:off x="8336039" y="3707649"/>
              <a:ext cx="509663" cy="341679"/>
            </a:xfrm>
            <a:custGeom>
              <a:avLst/>
              <a:gdLst>
                <a:gd name="connsiteX0" fmla="*/ 178813 w 575490"/>
                <a:gd name="connsiteY0" fmla="*/ 297340 h 412709"/>
                <a:gd name="connsiteX1" fmla="*/ 378864 w 575490"/>
                <a:gd name="connsiteY1" fmla="*/ 307617 h 412709"/>
                <a:gd name="connsiteX2" fmla="*/ 382975 w 575490"/>
                <a:gd name="connsiteY2" fmla="*/ 311727 h 412709"/>
                <a:gd name="connsiteX3" fmla="*/ 399417 w 575490"/>
                <a:gd name="connsiteY3" fmla="*/ 350779 h 412709"/>
                <a:gd name="connsiteX4" fmla="*/ 411064 w 575490"/>
                <a:gd name="connsiteY4" fmla="*/ 362426 h 412709"/>
                <a:gd name="connsiteX5" fmla="*/ 411064 w 575490"/>
                <a:gd name="connsiteY5" fmla="*/ 384350 h 412709"/>
                <a:gd name="connsiteX6" fmla="*/ 164426 w 575490"/>
                <a:gd name="connsiteY6" fmla="*/ 384350 h 412709"/>
                <a:gd name="connsiteX7" fmla="*/ 164426 w 575490"/>
                <a:gd name="connsiteY7" fmla="*/ 322689 h 412709"/>
                <a:gd name="connsiteX8" fmla="*/ 176758 w 575490"/>
                <a:gd name="connsiteY8" fmla="*/ 298710 h 412709"/>
                <a:gd name="connsiteX9" fmla="*/ 462447 w 575490"/>
                <a:gd name="connsiteY9" fmla="*/ 165800 h 412709"/>
                <a:gd name="connsiteX10" fmla="*/ 502868 w 575490"/>
                <a:gd name="connsiteY10" fmla="*/ 173336 h 412709"/>
                <a:gd name="connsiteX11" fmla="*/ 563158 w 575490"/>
                <a:gd name="connsiteY11" fmla="*/ 202111 h 412709"/>
                <a:gd name="connsiteX12" fmla="*/ 575490 w 575490"/>
                <a:gd name="connsiteY12" fmla="*/ 226774 h 412709"/>
                <a:gd name="connsiteX13" fmla="*/ 575490 w 575490"/>
                <a:gd name="connsiteY13" fmla="*/ 288434 h 412709"/>
                <a:gd name="connsiteX14" fmla="*/ 498073 w 575490"/>
                <a:gd name="connsiteY14" fmla="*/ 288434 h 412709"/>
                <a:gd name="connsiteX15" fmla="*/ 479575 w 575490"/>
                <a:gd name="connsiteY15" fmla="*/ 269936 h 412709"/>
                <a:gd name="connsiteX16" fmla="*/ 440524 w 575490"/>
                <a:gd name="connsiteY16" fmla="*/ 253494 h 412709"/>
                <a:gd name="connsiteX17" fmla="*/ 436413 w 575490"/>
                <a:gd name="connsiteY17" fmla="*/ 249383 h 412709"/>
                <a:gd name="connsiteX18" fmla="*/ 462447 w 575490"/>
                <a:gd name="connsiteY18" fmla="*/ 165800 h 412709"/>
                <a:gd name="connsiteX19" fmla="*/ 109617 w 575490"/>
                <a:gd name="connsiteY19" fmla="*/ 165800 h 412709"/>
                <a:gd name="connsiteX20" fmla="*/ 158260 w 575490"/>
                <a:gd name="connsiteY20" fmla="*/ 278157 h 412709"/>
                <a:gd name="connsiteX21" fmla="*/ 147983 w 575490"/>
                <a:gd name="connsiteY21" fmla="*/ 288434 h 412709"/>
                <a:gd name="connsiteX22" fmla="*/ 0 w 575490"/>
                <a:gd name="connsiteY22" fmla="*/ 288434 h 412709"/>
                <a:gd name="connsiteX23" fmla="*/ 0 w 575490"/>
                <a:gd name="connsiteY23" fmla="*/ 226774 h 412709"/>
                <a:gd name="connsiteX24" fmla="*/ 12332 w 575490"/>
                <a:gd name="connsiteY24" fmla="*/ 202111 h 412709"/>
                <a:gd name="connsiteX25" fmla="*/ 72621 w 575490"/>
                <a:gd name="connsiteY25" fmla="*/ 173336 h 412709"/>
                <a:gd name="connsiteX26" fmla="*/ 109617 w 575490"/>
                <a:gd name="connsiteY26" fmla="*/ 165800 h 412709"/>
                <a:gd name="connsiteX27" fmla="*/ 285005 w 575490"/>
                <a:gd name="connsiteY27" fmla="*/ 60293 h 412709"/>
                <a:gd name="connsiteX28" fmla="*/ 354200 w 575490"/>
                <a:gd name="connsiteY28" fmla="*/ 129489 h 412709"/>
                <a:gd name="connsiteX29" fmla="*/ 285005 w 575490"/>
                <a:gd name="connsiteY29" fmla="*/ 198684 h 412709"/>
                <a:gd name="connsiteX30" fmla="*/ 215809 w 575490"/>
                <a:gd name="connsiteY30" fmla="*/ 129489 h 412709"/>
                <a:gd name="connsiteX31" fmla="*/ 285005 w 575490"/>
                <a:gd name="connsiteY31" fmla="*/ 60293 h 412709"/>
                <a:gd name="connsiteX32" fmla="*/ 286375 w 575490"/>
                <a:gd name="connsiteY32" fmla="*/ 32204 h 412709"/>
                <a:gd name="connsiteX33" fmla="*/ 204847 w 575490"/>
                <a:gd name="connsiteY33" fmla="*/ 62349 h 412709"/>
                <a:gd name="connsiteX34" fmla="*/ 191145 w 575490"/>
                <a:gd name="connsiteY34" fmla="*/ 237737 h 412709"/>
                <a:gd name="connsiteX35" fmla="*/ 228140 w 575490"/>
                <a:gd name="connsiteY35" fmla="*/ 222665 h 412709"/>
                <a:gd name="connsiteX36" fmla="*/ 285005 w 575490"/>
                <a:gd name="connsiteY36" fmla="*/ 213758 h 412709"/>
                <a:gd name="connsiteX37" fmla="*/ 341869 w 575490"/>
                <a:gd name="connsiteY37" fmla="*/ 222665 h 412709"/>
                <a:gd name="connsiteX38" fmla="*/ 381605 w 575490"/>
                <a:gd name="connsiteY38" fmla="*/ 237052 h 412709"/>
                <a:gd name="connsiteX39" fmla="*/ 411065 w 575490"/>
                <a:gd name="connsiteY39" fmla="*/ 156894 h 412709"/>
                <a:gd name="connsiteX40" fmla="*/ 286375 w 575490"/>
                <a:gd name="connsiteY40" fmla="*/ 32204 h 412709"/>
                <a:gd name="connsiteX41" fmla="*/ 135043 w 575490"/>
                <a:gd name="connsiteY41" fmla="*/ 26167 h 412709"/>
                <a:gd name="connsiteX42" fmla="*/ 157576 w 575490"/>
                <a:gd name="connsiteY42" fmla="*/ 35630 h 412709"/>
                <a:gd name="connsiteX43" fmla="*/ 109619 w 575490"/>
                <a:gd name="connsiteY43" fmla="*/ 147302 h 412709"/>
                <a:gd name="connsiteX44" fmla="*/ 89066 w 575490"/>
                <a:gd name="connsiteY44" fmla="*/ 138396 h 412709"/>
                <a:gd name="connsiteX45" fmla="*/ 71937 w 575490"/>
                <a:gd name="connsiteY45" fmla="*/ 52758 h 412709"/>
                <a:gd name="connsiteX46" fmla="*/ 135043 w 575490"/>
                <a:gd name="connsiteY46" fmla="*/ 26167 h 412709"/>
                <a:gd name="connsiteX47" fmla="*/ 441895 w 575490"/>
                <a:gd name="connsiteY47" fmla="*/ 26038 h 412709"/>
                <a:gd name="connsiteX48" fmla="*/ 513146 w 575490"/>
                <a:gd name="connsiteY48" fmla="*/ 76736 h 412709"/>
                <a:gd name="connsiteX49" fmla="*/ 462448 w 575490"/>
                <a:gd name="connsiteY49" fmla="*/ 147987 h 412709"/>
                <a:gd name="connsiteX50" fmla="*/ 415860 w 575490"/>
                <a:gd name="connsiteY50" fmla="*/ 36999 h 412709"/>
                <a:gd name="connsiteX51" fmla="*/ 441895 w 575490"/>
                <a:gd name="connsiteY51" fmla="*/ 26038 h 412709"/>
                <a:gd name="connsiteX52" fmla="*/ 285690 w 575490"/>
                <a:gd name="connsiteY52" fmla="*/ 4 h 412709"/>
                <a:gd name="connsiteX53" fmla="*/ 441894 w 575490"/>
                <a:gd name="connsiteY53" fmla="*/ 157579 h 412709"/>
                <a:gd name="connsiteX54" fmla="*/ 409694 w 575490"/>
                <a:gd name="connsiteY54" fmla="*/ 252124 h 412709"/>
                <a:gd name="connsiteX55" fmla="*/ 432988 w 575490"/>
                <a:gd name="connsiteY55" fmla="*/ 274733 h 412709"/>
                <a:gd name="connsiteX56" fmla="*/ 465873 w 575490"/>
                <a:gd name="connsiteY56" fmla="*/ 284324 h 412709"/>
                <a:gd name="connsiteX57" fmla="*/ 530273 w 575490"/>
                <a:gd name="connsiteY57" fmla="*/ 349409 h 412709"/>
                <a:gd name="connsiteX58" fmla="*/ 532328 w 575490"/>
                <a:gd name="connsiteY58" fmla="*/ 351464 h 412709"/>
                <a:gd name="connsiteX59" fmla="*/ 530958 w 575490"/>
                <a:gd name="connsiteY59" fmla="*/ 402847 h 412709"/>
                <a:gd name="connsiteX60" fmla="*/ 479575 w 575490"/>
                <a:gd name="connsiteY60" fmla="*/ 401477 h 412709"/>
                <a:gd name="connsiteX61" fmla="*/ 414490 w 575490"/>
                <a:gd name="connsiteY61" fmla="*/ 336392 h 412709"/>
                <a:gd name="connsiteX62" fmla="*/ 404899 w 575490"/>
                <a:gd name="connsiteY62" fmla="*/ 303507 h 412709"/>
                <a:gd name="connsiteX63" fmla="*/ 381605 w 575490"/>
                <a:gd name="connsiteY63" fmla="*/ 280899 h 412709"/>
                <a:gd name="connsiteX64" fmla="*/ 285690 w 575490"/>
                <a:gd name="connsiteY64" fmla="*/ 313099 h 412709"/>
                <a:gd name="connsiteX65" fmla="*/ 129485 w 575490"/>
                <a:gd name="connsiteY65" fmla="*/ 155524 h 412709"/>
                <a:gd name="connsiteX66" fmla="*/ 285690 w 575490"/>
                <a:gd name="connsiteY66" fmla="*/ 4 h 412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575490" h="412709">
                  <a:moveTo>
                    <a:pt x="178813" y="297340"/>
                  </a:moveTo>
                  <a:cubicBezTo>
                    <a:pt x="237047" y="341873"/>
                    <a:pt x="316520" y="345984"/>
                    <a:pt x="378864" y="307617"/>
                  </a:cubicBezTo>
                  <a:lnTo>
                    <a:pt x="382975" y="311727"/>
                  </a:lnTo>
                  <a:cubicBezTo>
                    <a:pt x="382975" y="326114"/>
                    <a:pt x="389141" y="340503"/>
                    <a:pt x="399417" y="350779"/>
                  </a:cubicBezTo>
                  <a:lnTo>
                    <a:pt x="411064" y="362426"/>
                  </a:lnTo>
                  <a:lnTo>
                    <a:pt x="411064" y="384350"/>
                  </a:lnTo>
                  <a:lnTo>
                    <a:pt x="164426" y="384350"/>
                  </a:lnTo>
                  <a:lnTo>
                    <a:pt x="164426" y="322689"/>
                  </a:lnTo>
                  <a:cubicBezTo>
                    <a:pt x="164426" y="313097"/>
                    <a:pt x="169222" y="304191"/>
                    <a:pt x="176758" y="298710"/>
                  </a:cubicBezTo>
                  <a:close/>
                  <a:moveTo>
                    <a:pt x="462447" y="165800"/>
                  </a:moveTo>
                  <a:cubicBezTo>
                    <a:pt x="476149" y="167170"/>
                    <a:pt x="489851" y="169226"/>
                    <a:pt x="502868" y="173336"/>
                  </a:cubicBezTo>
                  <a:cubicBezTo>
                    <a:pt x="524792" y="178132"/>
                    <a:pt x="545345" y="188409"/>
                    <a:pt x="563158" y="202111"/>
                  </a:cubicBezTo>
                  <a:cubicBezTo>
                    <a:pt x="571379" y="207591"/>
                    <a:pt x="575490" y="217183"/>
                    <a:pt x="575490" y="226774"/>
                  </a:cubicBezTo>
                  <a:lnTo>
                    <a:pt x="575490" y="288434"/>
                  </a:lnTo>
                  <a:lnTo>
                    <a:pt x="498073" y="288434"/>
                  </a:lnTo>
                  <a:lnTo>
                    <a:pt x="479575" y="269936"/>
                  </a:lnTo>
                  <a:cubicBezTo>
                    <a:pt x="469298" y="259660"/>
                    <a:pt x="454911" y="253494"/>
                    <a:pt x="440524" y="253494"/>
                  </a:cubicBezTo>
                  <a:lnTo>
                    <a:pt x="436413" y="249383"/>
                  </a:lnTo>
                  <a:cubicBezTo>
                    <a:pt x="452170" y="224034"/>
                    <a:pt x="461077" y="195260"/>
                    <a:pt x="462447" y="165800"/>
                  </a:cubicBezTo>
                  <a:close/>
                  <a:moveTo>
                    <a:pt x="109617" y="165800"/>
                  </a:moveTo>
                  <a:cubicBezTo>
                    <a:pt x="111672" y="207591"/>
                    <a:pt x="128800" y="247328"/>
                    <a:pt x="158260" y="278157"/>
                  </a:cubicBezTo>
                  <a:cubicBezTo>
                    <a:pt x="154149" y="280898"/>
                    <a:pt x="150723" y="284323"/>
                    <a:pt x="147983" y="288434"/>
                  </a:cubicBezTo>
                  <a:lnTo>
                    <a:pt x="0" y="288434"/>
                  </a:lnTo>
                  <a:lnTo>
                    <a:pt x="0" y="226774"/>
                  </a:lnTo>
                  <a:cubicBezTo>
                    <a:pt x="0" y="217183"/>
                    <a:pt x="4111" y="207591"/>
                    <a:pt x="12332" y="202111"/>
                  </a:cubicBezTo>
                  <a:cubicBezTo>
                    <a:pt x="30830" y="189779"/>
                    <a:pt x="51383" y="179502"/>
                    <a:pt x="72621" y="173336"/>
                  </a:cubicBezTo>
                  <a:cubicBezTo>
                    <a:pt x="84953" y="169226"/>
                    <a:pt x="97285" y="167170"/>
                    <a:pt x="109617" y="165800"/>
                  </a:cubicBezTo>
                  <a:close/>
                  <a:moveTo>
                    <a:pt x="285005" y="60293"/>
                  </a:moveTo>
                  <a:cubicBezTo>
                    <a:pt x="323220" y="60293"/>
                    <a:pt x="354200" y="91273"/>
                    <a:pt x="354200" y="129489"/>
                  </a:cubicBezTo>
                  <a:cubicBezTo>
                    <a:pt x="354200" y="167704"/>
                    <a:pt x="323220" y="198684"/>
                    <a:pt x="285005" y="198684"/>
                  </a:cubicBezTo>
                  <a:cubicBezTo>
                    <a:pt x="246789" y="198684"/>
                    <a:pt x="215809" y="167704"/>
                    <a:pt x="215809" y="129489"/>
                  </a:cubicBezTo>
                  <a:cubicBezTo>
                    <a:pt x="215809" y="91273"/>
                    <a:pt x="246789" y="60293"/>
                    <a:pt x="285005" y="60293"/>
                  </a:cubicBezTo>
                  <a:close/>
                  <a:moveTo>
                    <a:pt x="286375" y="32204"/>
                  </a:moveTo>
                  <a:cubicBezTo>
                    <a:pt x="256231" y="32204"/>
                    <a:pt x="227455" y="42481"/>
                    <a:pt x="204847" y="62349"/>
                  </a:cubicBezTo>
                  <a:cubicBezTo>
                    <a:pt x="152779" y="106881"/>
                    <a:pt x="146613" y="185669"/>
                    <a:pt x="191145" y="237737"/>
                  </a:cubicBezTo>
                  <a:cubicBezTo>
                    <a:pt x="202791" y="230886"/>
                    <a:pt x="215123" y="226090"/>
                    <a:pt x="228140" y="222665"/>
                  </a:cubicBezTo>
                  <a:cubicBezTo>
                    <a:pt x="246639" y="217184"/>
                    <a:pt x="265822" y="213758"/>
                    <a:pt x="285005" y="213758"/>
                  </a:cubicBezTo>
                  <a:cubicBezTo>
                    <a:pt x="304188" y="213758"/>
                    <a:pt x="323371" y="217184"/>
                    <a:pt x="341869" y="222665"/>
                  </a:cubicBezTo>
                  <a:cubicBezTo>
                    <a:pt x="355571" y="226090"/>
                    <a:pt x="368588" y="230886"/>
                    <a:pt x="381605" y="237052"/>
                  </a:cubicBezTo>
                  <a:cubicBezTo>
                    <a:pt x="400788" y="215128"/>
                    <a:pt x="411065" y="186354"/>
                    <a:pt x="411065" y="156894"/>
                  </a:cubicBezTo>
                  <a:cubicBezTo>
                    <a:pt x="411065" y="87698"/>
                    <a:pt x="355571" y="32204"/>
                    <a:pt x="286375" y="32204"/>
                  </a:cubicBezTo>
                  <a:close/>
                  <a:moveTo>
                    <a:pt x="135043" y="26167"/>
                  </a:moveTo>
                  <a:cubicBezTo>
                    <a:pt x="142889" y="27709"/>
                    <a:pt x="150554" y="30834"/>
                    <a:pt x="157576" y="35630"/>
                  </a:cubicBezTo>
                  <a:cubicBezTo>
                    <a:pt x="128802" y="66460"/>
                    <a:pt x="111674" y="105511"/>
                    <a:pt x="109619" y="147302"/>
                  </a:cubicBezTo>
                  <a:cubicBezTo>
                    <a:pt x="102083" y="145247"/>
                    <a:pt x="95232" y="142507"/>
                    <a:pt x="89066" y="138396"/>
                  </a:cubicBezTo>
                  <a:cubicBezTo>
                    <a:pt x="60290" y="119213"/>
                    <a:pt x="52754" y="81532"/>
                    <a:pt x="71937" y="52758"/>
                  </a:cubicBezTo>
                  <a:cubicBezTo>
                    <a:pt x="86325" y="31177"/>
                    <a:pt x="111503" y="21542"/>
                    <a:pt x="135043" y="26167"/>
                  </a:cubicBezTo>
                  <a:close/>
                  <a:moveTo>
                    <a:pt x="441895" y="26038"/>
                  </a:moveTo>
                  <a:cubicBezTo>
                    <a:pt x="475465" y="20557"/>
                    <a:pt x="507665" y="43165"/>
                    <a:pt x="513146" y="76736"/>
                  </a:cubicBezTo>
                  <a:cubicBezTo>
                    <a:pt x="518627" y="110306"/>
                    <a:pt x="496018" y="142506"/>
                    <a:pt x="462448" y="147987"/>
                  </a:cubicBezTo>
                  <a:cubicBezTo>
                    <a:pt x="460393" y="106195"/>
                    <a:pt x="443950" y="67144"/>
                    <a:pt x="415860" y="36999"/>
                  </a:cubicBezTo>
                  <a:cubicBezTo>
                    <a:pt x="423396" y="31519"/>
                    <a:pt x="432303" y="27408"/>
                    <a:pt x="441895" y="26038"/>
                  </a:cubicBezTo>
                  <a:close/>
                  <a:moveTo>
                    <a:pt x="285690" y="4"/>
                  </a:moveTo>
                  <a:cubicBezTo>
                    <a:pt x="372699" y="689"/>
                    <a:pt x="442580" y="71255"/>
                    <a:pt x="441894" y="157579"/>
                  </a:cubicBezTo>
                  <a:cubicBezTo>
                    <a:pt x="441894" y="191835"/>
                    <a:pt x="430933" y="224720"/>
                    <a:pt x="409694" y="252124"/>
                  </a:cubicBezTo>
                  <a:lnTo>
                    <a:pt x="432988" y="274733"/>
                  </a:lnTo>
                  <a:cubicBezTo>
                    <a:pt x="445320" y="271992"/>
                    <a:pt x="456967" y="276103"/>
                    <a:pt x="465873" y="284324"/>
                  </a:cubicBezTo>
                  <a:lnTo>
                    <a:pt x="530273" y="349409"/>
                  </a:lnTo>
                  <a:cubicBezTo>
                    <a:pt x="530958" y="350094"/>
                    <a:pt x="531643" y="350779"/>
                    <a:pt x="532328" y="351464"/>
                  </a:cubicBezTo>
                  <a:cubicBezTo>
                    <a:pt x="546031" y="365852"/>
                    <a:pt x="545346" y="389145"/>
                    <a:pt x="530958" y="402847"/>
                  </a:cubicBezTo>
                  <a:cubicBezTo>
                    <a:pt x="516571" y="416550"/>
                    <a:pt x="493277" y="415864"/>
                    <a:pt x="479575" y="401477"/>
                  </a:cubicBezTo>
                  <a:lnTo>
                    <a:pt x="414490" y="336392"/>
                  </a:lnTo>
                  <a:cubicBezTo>
                    <a:pt x="406269" y="327486"/>
                    <a:pt x="402843" y="315154"/>
                    <a:pt x="404899" y="303507"/>
                  </a:cubicBezTo>
                  <a:lnTo>
                    <a:pt x="381605" y="280899"/>
                  </a:lnTo>
                  <a:cubicBezTo>
                    <a:pt x="353516" y="302137"/>
                    <a:pt x="319946" y="313099"/>
                    <a:pt x="285690" y="313099"/>
                  </a:cubicBezTo>
                  <a:cubicBezTo>
                    <a:pt x="198681" y="312413"/>
                    <a:pt x="129485" y="241848"/>
                    <a:pt x="129485" y="155524"/>
                  </a:cubicBezTo>
                  <a:cubicBezTo>
                    <a:pt x="129485" y="69200"/>
                    <a:pt x="198681" y="-681"/>
                    <a:pt x="285690" y="4"/>
                  </a:cubicBezTo>
                  <a:close/>
                </a:path>
              </a:pathLst>
            </a:custGeom>
            <a:solidFill>
              <a:srgbClr val="002060"/>
            </a:solidFill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827738"/>
              <a:endParaRPr lang="en-US" sz="2064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5" name="Down Arrow 34"/>
            <p:cNvSpPr/>
            <p:nvPr/>
          </p:nvSpPr>
          <p:spPr>
            <a:xfrm>
              <a:off x="8491584" y="3359410"/>
              <a:ext cx="204410" cy="135983"/>
            </a:xfrm>
            <a:prstGeom prst="downArrow">
              <a:avLst/>
            </a:prstGeom>
            <a:solidFill>
              <a:srgbClr val="00B0F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27738"/>
              <a:endParaRPr lang="en-US" sz="1629">
                <a:solidFill>
                  <a:prstClr val="white"/>
                </a:solidFill>
              </a:endParaRPr>
            </a:p>
          </p:txBody>
        </p:sp>
        <p:sp>
          <p:nvSpPr>
            <p:cNvPr id="16" name="Down Arrow 35"/>
            <p:cNvSpPr/>
            <p:nvPr/>
          </p:nvSpPr>
          <p:spPr>
            <a:xfrm>
              <a:off x="8131629" y="5328641"/>
              <a:ext cx="204410" cy="135983"/>
            </a:xfrm>
            <a:prstGeom prst="downArrow">
              <a:avLst/>
            </a:prstGeom>
            <a:solidFill>
              <a:srgbClr val="00B0F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27738"/>
              <a:endParaRPr lang="en-US" sz="1629">
                <a:solidFill>
                  <a:prstClr val="white"/>
                </a:solidFill>
              </a:endParaRPr>
            </a:p>
          </p:txBody>
        </p:sp>
        <p:pic>
          <p:nvPicPr>
            <p:cNvPr id="17" name="Graphic 48" descr="Thumbs up sign"/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tretch>
              <a:fillRect/>
            </a:stretch>
          </p:blipFill>
          <p:spPr>
            <a:xfrm>
              <a:off x="8171689" y="5421444"/>
              <a:ext cx="403123" cy="38648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TextBox 37"/>
            <p:cNvSpPr txBox="1"/>
            <p:nvPr/>
          </p:nvSpPr>
          <p:spPr>
            <a:xfrm>
              <a:off x="7962509" y="5814734"/>
              <a:ext cx="1387019" cy="2194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 defTabSz="827738">
                <a:spcBef>
                  <a:spcPts val="154"/>
                </a:spcBef>
              </a:pPr>
              <a:r>
                <a:rPr lang="en-US" altLang="en-US" sz="826" dirty="0" err="1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Pembubaran</a:t>
              </a:r>
              <a:r>
                <a:rPr lang="en-US" altLang="en-US" sz="826" dirty="0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826" dirty="0" err="1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disetujui</a:t>
              </a:r>
              <a:endParaRPr lang="en-US" altLang="en-US" sz="826" dirty="0">
                <a:solidFill>
                  <a:prstClr val="white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9" name="Down Arrow 38"/>
            <p:cNvSpPr/>
            <p:nvPr/>
          </p:nvSpPr>
          <p:spPr>
            <a:xfrm rot="16200000">
              <a:off x="7350236" y="2056832"/>
              <a:ext cx="447525" cy="313251"/>
            </a:xfrm>
            <a:prstGeom prst="downArrow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27738"/>
              <a:endParaRPr lang="en-US" sz="1629">
                <a:solidFill>
                  <a:prstClr val="white"/>
                </a:solidFill>
              </a:endParaRPr>
            </a:p>
          </p:txBody>
        </p:sp>
        <p:sp>
          <p:nvSpPr>
            <p:cNvPr id="20" name="Rounded Rectangle 40"/>
            <p:cNvSpPr/>
            <p:nvPr/>
          </p:nvSpPr>
          <p:spPr>
            <a:xfrm>
              <a:off x="7865430" y="837417"/>
              <a:ext cx="1533071" cy="334838"/>
            </a:xfrm>
            <a:prstGeom prst="roundRect">
              <a:avLst/>
            </a:prstGeom>
            <a:solidFill>
              <a:srgbClr val="7030A0"/>
            </a:solidFill>
            <a:ln w="127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27738"/>
              <a:endParaRPr lang="en-US" sz="1629">
                <a:solidFill>
                  <a:prstClr val="white"/>
                </a:solidFill>
              </a:endParaRPr>
            </a:p>
          </p:txBody>
        </p:sp>
        <p:sp>
          <p:nvSpPr>
            <p:cNvPr id="21" name="Title 5"/>
            <p:cNvSpPr txBox="1"/>
            <p:nvPr/>
          </p:nvSpPr>
          <p:spPr>
            <a:xfrm>
              <a:off x="7796732" y="857003"/>
              <a:ext cx="1640649" cy="284922"/>
            </a:xfrm>
            <a:prstGeom prst="rect">
              <a:avLst/>
            </a:prstGeom>
          </p:spPr>
          <p:txBody>
            <a:bodyPr>
              <a:normAutofit fontScale="85000" lnSpcReduction="10000"/>
            </a:bodyPr>
            <a:lstStyle>
              <a:lvl1pPr marL="0" marR="0" indent="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1200" b="0" i="0" u="none" strike="noStrike" cap="none" spc="0" baseline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 Neue Medium"/>
                </a:defRPr>
              </a:lvl1pPr>
              <a:lvl2pPr marL="0" marR="0" indent="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1200" b="0" i="0" u="none" strike="noStrike" cap="none" spc="0" baseline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 Neue Medium"/>
                </a:defRPr>
              </a:lvl2pPr>
              <a:lvl3pPr marL="0" marR="0" indent="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1200" b="0" i="0" u="none" strike="noStrike" cap="none" spc="0" baseline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 Neue Medium"/>
                </a:defRPr>
              </a:lvl3pPr>
              <a:lvl4pPr marL="0" marR="0" indent="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1200" b="0" i="0" u="none" strike="noStrike" cap="none" spc="0" baseline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 Neue Medium"/>
                </a:defRPr>
              </a:lvl4pPr>
              <a:lvl5pPr marL="0" marR="0" indent="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1200" b="0" i="0" u="none" strike="noStrike" cap="none" spc="0" baseline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 Neue Medium"/>
                </a:defRPr>
              </a:lvl5pPr>
              <a:lvl6pPr marL="0" marR="0" indent="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1200" b="0" i="0" u="none" strike="noStrike" cap="none" spc="0" baseline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 Neue Medium"/>
                </a:defRPr>
              </a:lvl6pPr>
              <a:lvl7pPr marL="0" marR="0" indent="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1200" b="0" i="0" u="none" strike="noStrike" cap="none" spc="0" baseline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 Neue Medium"/>
                </a:defRPr>
              </a:lvl7pPr>
              <a:lvl8pPr marL="0" marR="0" indent="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1200" b="0" i="0" u="none" strike="noStrike" cap="none" spc="0" baseline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 Neue Medium"/>
                </a:defRPr>
              </a:lvl8pPr>
              <a:lvl9pPr marL="0" marR="0" indent="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1200" b="0" i="0" u="none" strike="noStrike" cap="none" spc="0" baseline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 Neue Medium"/>
                </a:defRPr>
              </a:lvl9pPr>
            </a:lstStyle>
            <a:p>
              <a:r>
                <a:rPr lang="en-US" sz="853" spc="-142" dirty="0">
                  <a:solidFill>
                    <a:prstClr val="white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A l u r  </a:t>
              </a:r>
              <a:r>
                <a:rPr lang="en-US" sz="853" spc="-142" dirty="0" err="1">
                  <a:solidFill>
                    <a:prstClr val="white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Pemburbaran</a:t>
              </a:r>
              <a:r>
                <a:rPr lang="en-US" sz="853" spc="-142" dirty="0">
                  <a:solidFill>
                    <a:prstClr val="white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 </a:t>
              </a:r>
              <a:r>
                <a:rPr lang="en-US" sz="853" spc="-142" dirty="0" err="1">
                  <a:solidFill>
                    <a:prstClr val="white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Koperasi</a:t>
              </a:r>
              <a:r>
                <a:rPr lang="en-US" sz="853" spc="-142" dirty="0">
                  <a:solidFill>
                    <a:prstClr val="white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 </a:t>
              </a:r>
            </a:p>
            <a:p>
              <a:r>
                <a:rPr lang="en-US" sz="853" spc="-142" dirty="0" err="1">
                  <a:solidFill>
                    <a:prstClr val="white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oleh</a:t>
              </a:r>
              <a:r>
                <a:rPr lang="en-US" sz="853" spc="-142" dirty="0">
                  <a:solidFill>
                    <a:prstClr val="white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 </a:t>
              </a:r>
              <a:r>
                <a:rPr lang="en-US" sz="853" spc="-142" dirty="0" err="1">
                  <a:solidFill>
                    <a:prstClr val="white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Pemerintah</a:t>
              </a:r>
              <a:r>
                <a:rPr lang="en-US" sz="853" spc="-142" dirty="0">
                  <a:solidFill>
                    <a:prstClr val="white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 </a:t>
              </a:r>
              <a:endParaRPr lang="en-US" sz="853" spc="-33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</a:endParaRPr>
            </a:p>
          </p:txBody>
        </p:sp>
        <p:cxnSp>
          <p:nvCxnSpPr>
            <p:cNvPr id="22" name="Elbow Connector 54"/>
            <p:cNvCxnSpPr>
              <a:cxnSpLocks/>
            </p:cNvCxnSpPr>
            <p:nvPr/>
          </p:nvCxnSpPr>
          <p:spPr>
            <a:xfrm rot="10800000">
              <a:off x="1236155" y="2618482"/>
              <a:ext cx="4441116" cy="1211415"/>
            </a:xfrm>
            <a:prstGeom prst="bentConnector2">
              <a:avLst/>
            </a:prstGeom>
            <a:ln w="3175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60"/>
            <p:cNvCxnSpPr>
              <a:cxnSpLocks/>
            </p:cNvCxnSpPr>
            <p:nvPr/>
          </p:nvCxnSpPr>
          <p:spPr>
            <a:xfrm>
              <a:off x="1830096" y="1719742"/>
              <a:ext cx="3876303" cy="0"/>
            </a:xfrm>
            <a:prstGeom prst="straightConnector1">
              <a:avLst/>
            </a:prstGeom>
            <a:ln w="3175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" name="Picture 1031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358898" y="1367571"/>
              <a:ext cx="383741" cy="383741"/>
            </a:xfrm>
            <a:prstGeom prst="rect">
              <a:avLst/>
            </a:prstGeom>
          </p:spPr>
        </p:pic>
        <p:sp>
          <p:nvSpPr>
            <p:cNvPr id="25" name="TextBox 86"/>
            <p:cNvSpPr txBox="1"/>
            <p:nvPr/>
          </p:nvSpPr>
          <p:spPr>
            <a:xfrm>
              <a:off x="1825406" y="1703483"/>
              <a:ext cx="3713159" cy="486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  <a:defRPr/>
              </a:pPr>
              <a:r>
                <a:rPr lang="en-AU" sz="800" dirty="0" err="1"/>
                <a:t>Dinas</a:t>
              </a:r>
              <a:r>
                <a:rPr lang="en-AU" sz="800" dirty="0"/>
                <a:t> </a:t>
              </a:r>
              <a:r>
                <a:rPr lang="en-AU" sz="800" dirty="0" err="1"/>
                <a:t>Koperasi</a:t>
              </a:r>
              <a:r>
                <a:rPr lang="en-AU" sz="800" dirty="0"/>
                <a:t> </a:t>
              </a:r>
              <a:r>
                <a:rPr lang="en-ID" sz="800" dirty="0" err="1"/>
                <a:t>Provinsi</a:t>
              </a:r>
              <a:r>
                <a:rPr lang="en-ID" sz="800" dirty="0"/>
                <a:t>/D.I./</a:t>
              </a:r>
              <a:r>
                <a:rPr lang="en-ID" sz="800" dirty="0" err="1"/>
                <a:t>Kab</a:t>
              </a:r>
              <a:r>
                <a:rPr lang="en-ID" sz="800" dirty="0"/>
                <a:t>/Kota </a:t>
              </a:r>
              <a:r>
                <a:rPr lang="en-AU" sz="800" dirty="0" err="1"/>
                <a:t>menyampaikan</a:t>
              </a:r>
              <a:r>
                <a:rPr lang="en-AU" sz="800" dirty="0"/>
                <a:t> </a:t>
              </a:r>
              <a:r>
                <a:rPr lang="en-AU" sz="800" dirty="0" err="1"/>
                <a:t>berkas</a:t>
              </a:r>
              <a:r>
                <a:rPr lang="en-AU" sz="800" dirty="0"/>
                <a:t> final </a:t>
              </a:r>
              <a:r>
                <a:rPr lang="en-AU" sz="800" dirty="0" err="1"/>
                <a:t>ke</a:t>
              </a:r>
              <a:r>
                <a:rPr lang="en-AU" sz="800" dirty="0"/>
                <a:t> </a:t>
              </a:r>
              <a:r>
                <a:rPr lang="en-AU" sz="800" dirty="0" err="1"/>
                <a:t>Kementerian</a:t>
              </a:r>
              <a:r>
                <a:rPr lang="en-AU" sz="800" dirty="0"/>
                <a:t> </a:t>
              </a:r>
              <a:r>
                <a:rPr lang="en-AU" sz="800" dirty="0" err="1"/>
                <a:t>Koperasi</a:t>
              </a:r>
              <a:r>
                <a:rPr lang="en-AU" sz="800" dirty="0"/>
                <a:t> </a:t>
              </a:r>
              <a:r>
                <a:rPr lang="en-AU" sz="800" dirty="0" err="1"/>
                <a:t>dan</a:t>
              </a:r>
              <a:r>
                <a:rPr lang="en-AU" sz="800" dirty="0"/>
                <a:t> Usaha Kecil </a:t>
              </a:r>
              <a:r>
                <a:rPr lang="en-AU" sz="800" dirty="0" err="1"/>
                <a:t>dan</a:t>
              </a:r>
              <a:r>
                <a:rPr lang="en-AU" sz="800" dirty="0"/>
                <a:t> </a:t>
              </a:r>
              <a:r>
                <a:rPr lang="en-AU" sz="800" dirty="0" err="1"/>
                <a:t>Menengah</a:t>
              </a:r>
              <a:r>
                <a:rPr lang="en-AU" sz="800" dirty="0"/>
                <a:t> </a:t>
              </a:r>
              <a:r>
                <a:rPr lang="en-AU" sz="800" dirty="0" err="1"/>
                <a:t>Cq</a:t>
              </a:r>
              <a:r>
                <a:rPr lang="en-AU" sz="800" dirty="0"/>
                <a:t>. </a:t>
              </a:r>
              <a:r>
                <a:rPr lang="en-AU" sz="800" dirty="0" err="1"/>
                <a:t>Deputi</a:t>
              </a:r>
              <a:r>
                <a:rPr lang="en-AU" sz="800" dirty="0"/>
                <a:t> </a:t>
              </a:r>
              <a:r>
                <a:rPr lang="en-AU" sz="800" dirty="0" err="1"/>
                <a:t>Bidang</a:t>
              </a:r>
              <a:r>
                <a:rPr lang="en-AU" sz="800" dirty="0"/>
                <a:t> </a:t>
              </a:r>
              <a:r>
                <a:rPr lang="en-AU" sz="800" dirty="0" err="1"/>
                <a:t>Perkoperasian</a:t>
              </a:r>
              <a:r>
                <a:rPr lang="en-AU" sz="800" dirty="0"/>
                <a:t> (</a:t>
              </a:r>
              <a:r>
                <a:rPr lang="en-AU" sz="800" dirty="0" err="1"/>
                <a:t>Usulan</a:t>
              </a:r>
              <a:r>
                <a:rPr lang="en-AU" sz="800" dirty="0"/>
                <a:t> </a:t>
              </a:r>
              <a:r>
                <a:rPr lang="en-AU" sz="800" dirty="0" err="1"/>
                <a:t>nama</a:t>
              </a:r>
              <a:r>
                <a:rPr lang="en-AU" sz="800" dirty="0"/>
                <a:t> Tim </a:t>
              </a:r>
              <a:r>
                <a:rPr lang="en-AU" sz="800" dirty="0" err="1"/>
                <a:t>Penyelesai</a:t>
              </a:r>
              <a:r>
                <a:rPr lang="en-AU" sz="800" dirty="0"/>
                <a:t> </a:t>
              </a:r>
              <a:r>
                <a:rPr lang="en-AU" sz="800" dirty="0" err="1"/>
                <a:t>dan</a:t>
              </a:r>
              <a:r>
                <a:rPr lang="en-AU" sz="800" dirty="0"/>
                <a:t> </a:t>
              </a:r>
              <a:r>
                <a:rPr lang="en-AU" sz="800" dirty="0" err="1"/>
                <a:t>alasan</a:t>
              </a:r>
              <a:r>
                <a:rPr lang="en-AU" sz="800" dirty="0"/>
                <a:t> </a:t>
              </a:r>
              <a:r>
                <a:rPr lang="en-AU" sz="800" dirty="0" err="1"/>
                <a:t>pembubaran</a:t>
              </a:r>
              <a:r>
                <a:rPr lang="en-AU" sz="800" dirty="0"/>
                <a:t> </a:t>
              </a:r>
              <a:r>
                <a:rPr lang="en-AU" sz="800" dirty="0" err="1"/>
                <a:t>Koperasi</a:t>
              </a:r>
              <a:r>
                <a:rPr lang="en-AU" sz="800" dirty="0"/>
                <a:t> </a:t>
              </a:r>
              <a:r>
                <a:rPr lang="en-AU" sz="800" dirty="0" err="1"/>
                <a:t>sesuai</a:t>
              </a:r>
              <a:r>
                <a:rPr lang="en-AU" sz="800" dirty="0"/>
                <a:t> </a:t>
              </a:r>
              <a:r>
                <a:rPr lang="en-AU" sz="800" dirty="0" err="1"/>
                <a:t>dengan</a:t>
              </a:r>
              <a:r>
                <a:rPr lang="en-AU" sz="800" dirty="0"/>
                <a:t> </a:t>
              </a:r>
              <a:r>
                <a:rPr lang="en-AU" sz="800" dirty="0" err="1"/>
                <a:t>perturan</a:t>
              </a:r>
              <a:r>
                <a:rPr lang="en-AU" sz="800" dirty="0"/>
                <a:t> </a:t>
              </a:r>
              <a:r>
                <a:rPr lang="en-AU" sz="800" dirty="0" err="1"/>
                <a:t>perundang</a:t>
              </a:r>
              <a:r>
                <a:rPr lang="en-AU" sz="800" dirty="0"/>
                <a:t> – </a:t>
              </a:r>
              <a:r>
                <a:rPr lang="en-AU" sz="800" dirty="0" err="1"/>
                <a:t>undangan</a:t>
              </a:r>
              <a:r>
                <a:rPr lang="en-AU" sz="800" dirty="0"/>
                <a:t> yang </a:t>
              </a:r>
              <a:r>
                <a:rPr lang="en-AU" sz="800" dirty="0" err="1"/>
                <a:t>berlaku</a:t>
              </a:r>
              <a:r>
                <a:rPr lang="en-AU" sz="800" dirty="0"/>
                <a:t>.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5737156" y="3311309"/>
              <a:ext cx="1567552" cy="1032623"/>
              <a:chOff x="7061115" y="3284150"/>
              <a:chExt cx="1929295" cy="1270920"/>
            </a:xfrm>
          </p:grpSpPr>
          <p:sp>
            <p:nvSpPr>
              <p:cNvPr id="101" name="Diamond 9"/>
              <p:cNvSpPr/>
              <p:nvPr/>
            </p:nvSpPr>
            <p:spPr>
              <a:xfrm>
                <a:off x="7061115" y="3284150"/>
                <a:ext cx="1929295" cy="1270920"/>
              </a:xfrm>
              <a:prstGeom prst="diamond">
                <a:avLst/>
              </a:prstGeom>
              <a:solidFill>
                <a:schemeClr val="bg1"/>
              </a:solidFill>
              <a:ln w="19050">
                <a:solidFill>
                  <a:srgbClr val="FD01EB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27738"/>
                <a:endParaRPr lang="en-US" sz="1629">
                  <a:solidFill>
                    <a:prstClr val="white"/>
                  </a:solidFill>
                </a:endParaRPr>
              </a:p>
            </p:txBody>
          </p:sp>
          <p:pic>
            <p:nvPicPr>
              <p:cNvPr id="102" name="Picture 92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7675500" y="3521499"/>
                <a:ext cx="723349" cy="394140"/>
              </a:xfrm>
              <a:prstGeom prst="rect">
                <a:avLst/>
              </a:prstGeom>
            </p:spPr>
          </p:pic>
          <p:sp>
            <p:nvSpPr>
              <p:cNvPr id="103" name="TextBox 93"/>
              <p:cNvSpPr txBox="1"/>
              <p:nvPr/>
            </p:nvSpPr>
            <p:spPr>
              <a:xfrm>
                <a:off x="7138945" y="3868697"/>
                <a:ext cx="173303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827738"/>
                <a:r>
                  <a:rPr lang="en-US" sz="10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SK </a:t>
                </a:r>
                <a:r>
                  <a:rPr lang="en-US" sz="10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Pembubaran</a:t>
                </a:r>
                <a:endParaRPr lang="en-US" sz="1000" dirty="0">
                  <a:solidFill>
                    <a:prstClr val="black"/>
                  </a:solidFill>
                  <a:cs typeface="Arial" panose="020B0604020202020204" pitchFamily="34" charset="0"/>
                </a:endParaRPr>
              </a:p>
              <a:p>
                <a:pPr algn="ctr" defTabSz="827738"/>
                <a:r>
                  <a:rPr lang="en-ID" sz="10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Koperasi</a:t>
                </a:r>
                <a:endParaRPr lang="en-US" sz="1000" dirty="0">
                  <a:solidFill>
                    <a:prstClr val="black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7" name="Title 1"/>
            <p:cNvSpPr txBox="1"/>
            <p:nvPr/>
          </p:nvSpPr>
          <p:spPr>
            <a:xfrm>
              <a:off x="487964" y="760117"/>
              <a:ext cx="4370479" cy="340175"/>
            </a:xfrm>
            <a:prstGeom prst="rect">
              <a:avLst/>
            </a:prstGeom>
          </p:spPr>
          <p:txBody>
            <a:bodyPr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1445" b="1" dirty="0">
                  <a:solidFill>
                    <a:srgbClr val="002060"/>
                  </a:solidFill>
                  <a:latin typeface="Helvetica" pitchFamily="2" charset="0"/>
                  <a:cs typeface="Arial" panose="020B0604020202020204" pitchFamily="34" charset="0"/>
                </a:rPr>
                <a:t>Proses </a:t>
              </a:r>
              <a:r>
                <a:rPr lang="en-US" sz="1445" b="1" dirty="0" err="1">
                  <a:solidFill>
                    <a:srgbClr val="002060"/>
                  </a:solidFill>
                  <a:latin typeface="Helvetica" pitchFamily="2" charset="0"/>
                  <a:cs typeface="Arial" panose="020B0604020202020204" pitchFamily="34" charset="0"/>
                </a:rPr>
                <a:t>Pembubaran</a:t>
              </a:r>
              <a:r>
                <a:rPr lang="en-US" sz="1445" b="1" dirty="0">
                  <a:solidFill>
                    <a:srgbClr val="002060"/>
                  </a:solidFill>
                  <a:latin typeface="Helvetica" pitchFamily="2" charset="0"/>
                  <a:cs typeface="Arial" panose="020B0604020202020204" pitchFamily="34" charset="0"/>
                </a:rPr>
                <a:t> </a:t>
              </a:r>
              <a:r>
                <a:rPr lang="en-US" sz="1445" b="1" dirty="0" err="1">
                  <a:solidFill>
                    <a:srgbClr val="002060"/>
                  </a:solidFill>
                  <a:latin typeface="Helvetica" pitchFamily="2" charset="0"/>
                  <a:cs typeface="Arial" panose="020B0604020202020204" pitchFamily="34" charset="0"/>
                </a:rPr>
                <a:t>Koperasi</a:t>
              </a:r>
              <a:r>
                <a:rPr lang="en-US" sz="1445" b="1" dirty="0">
                  <a:solidFill>
                    <a:srgbClr val="002060"/>
                  </a:solidFill>
                  <a:latin typeface="Helvetica" pitchFamily="2" charset="0"/>
                  <a:cs typeface="Arial" panose="020B0604020202020204" pitchFamily="34" charset="0"/>
                </a:rPr>
                <a:t> </a:t>
              </a:r>
              <a:r>
                <a:rPr lang="en-US" sz="1445" b="1" dirty="0" err="1">
                  <a:solidFill>
                    <a:srgbClr val="002060"/>
                  </a:solidFill>
                  <a:latin typeface="Helvetica" pitchFamily="2" charset="0"/>
                  <a:cs typeface="Arial" panose="020B0604020202020204" pitchFamily="34" charset="0"/>
                </a:rPr>
                <a:t>oleh</a:t>
              </a:r>
              <a:r>
                <a:rPr lang="en-US" sz="1445" b="1" dirty="0">
                  <a:solidFill>
                    <a:srgbClr val="002060"/>
                  </a:solidFill>
                  <a:latin typeface="Helvetica" pitchFamily="2" charset="0"/>
                  <a:cs typeface="Arial" panose="020B0604020202020204" pitchFamily="34" charset="0"/>
                </a:rPr>
                <a:t> </a:t>
              </a:r>
              <a:r>
                <a:rPr lang="en-US" sz="1445" b="1" dirty="0" err="1">
                  <a:solidFill>
                    <a:srgbClr val="002060"/>
                  </a:solidFill>
                  <a:latin typeface="Helvetica" pitchFamily="2" charset="0"/>
                  <a:cs typeface="Arial" panose="020B0604020202020204" pitchFamily="34" charset="0"/>
                </a:rPr>
                <a:t>Pemerintah</a:t>
              </a:r>
              <a:endParaRPr lang="id-ID" sz="1445" b="1" dirty="0">
                <a:solidFill>
                  <a:srgbClr val="002060"/>
                </a:solidFill>
                <a:latin typeface="Helvetica" pitchFamily="2" charset="0"/>
                <a:cs typeface="Arial" panose="020B0604020202020204" pitchFamily="34" charset="0"/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5763724" y="4510558"/>
              <a:ext cx="1641446" cy="1534915"/>
              <a:chOff x="777217" y="4729491"/>
              <a:chExt cx="2020241" cy="1889126"/>
            </a:xfrm>
          </p:grpSpPr>
          <p:sp>
            <p:nvSpPr>
              <p:cNvPr id="95" name="Rounded Rectangle 51"/>
              <p:cNvSpPr/>
              <p:nvPr/>
            </p:nvSpPr>
            <p:spPr>
              <a:xfrm>
                <a:off x="814239" y="4729491"/>
                <a:ext cx="1946199" cy="1889126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27738"/>
                <a:endParaRPr lang="en-US" sz="1629">
                  <a:solidFill>
                    <a:prstClr val="white"/>
                  </a:solidFill>
                </a:endParaRPr>
              </a:p>
            </p:txBody>
          </p:sp>
          <p:sp>
            <p:nvSpPr>
              <p:cNvPr id="96" name="TextBox 72"/>
              <p:cNvSpPr txBox="1"/>
              <p:nvPr/>
            </p:nvSpPr>
            <p:spPr>
              <a:xfrm>
                <a:off x="777217" y="5918840"/>
                <a:ext cx="2020241" cy="6250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827738"/>
                <a:r>
                  <a:rPr lang="en-US" sz="9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Pemerintah</a:t>
                </a:r>
                <a:r>
                  <a:rPr lang="en-US" sz="9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9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mengumumkan</a:t>
                </a:r>
                <a:r>
                  <a:rPr lang="en-US" sz="9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9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pembubaran</a:t>
                </a:r>
                <a:r>
                  <a:rPr lang="en-US" sz="9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9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Koperasi</a:t>
                </a:r>
                <a:r>
                  <a:rPr lang="en-US" sz="9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9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dalam</a:t>
                </a:r>
                <a:r>
                  <a:rPr lang="en-US" sz="9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9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Lembar</a:t>
                </a:r>
                <a:r>
                  <a:rPr lang="en-US" sz="9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9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Berita</a:t>
                </a:r>
                <a:r>
                  <a:rPr lang="en-US" sz="9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Negara RI</a:t>
                </a:r>
              </a:p>
            </p:txBody>
          </p:sp>
          <p:pic>
            <p:nvPicPr>
              <p:cNvPr id="97" name="Picture 91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832178" y="4769038"/>
                <a:ext cx="1823091" cy="1169599"/>
              </a:xfrm>
              <a:prstGeom prst="rect">
                <a:avLst/>
              </a:prstGeom>
            </p:spPr>
          </p:pic>
          <p:grpSp>
            <p:nvGrpSpPr>
              <p:cNvPr id="98" name="Group 114"/>
              <p:cNvGrpSpPr/>
              <p:nvPr/>
            </p:nvGrpSpPr>
            <p:grpSpPr>
              <a:xfrm>
                <a:off x="913740" y="4823932"/>
                <a:ext cx="320632" cy="270055"/>
                <a:chOff x="182633" y="822063"/>
                <a:chExt cx="252498" cy="212668"/>
              </a:xfrm>
            </p:grpSpPr>
            <p:sp>
              <p:nvSpPr>
                <p:cNvPr id="99" name="Oval 115"/>
                <p:cNvSpPr/>
                <p:nvPr/>
              </p:nvSpPr>
              <p:spPr>
                <a:xfrm>
                  <a:off x="196239" y="827958"/>
                  <a:ext cx="217775" cy="200741"/>
                </a:xfrm>
                <a:prstGeom prst="ellipse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827738"/>
                  <a:endParaRPr lang="en-US" sz="1629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0" name="TextBox 116"/>
                <p:cNvSpPr txBox="1"/>
                <p:nvPr/>
              </p:nvSpPr>
              <p:spPr>
                <a:xfrm>
                  <a:off x="182633" y="822063"/>
                  <a:ext cx="252498" cy="21266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827738"/>
                  <a:r>
                    <a:rPr lang="en-ID" sz="826" dirty="0">
                      <a:solidFill>
                        <a:prstClr val="white"/>
                      </a:solidFill>
                      <a:cs typeface="Arial" panose="020B0604020202020204" pitchFamily="34" charset="0"/>
                    </a:rPr>
                    <a:t>4</a:t>
                  </a:r>
                  <a:endParaRPr lang="en-US" sz="826" dirty="0">
                    <a:solidFill>
                      <a:prstClr val="white"/>
                    </a:solidFill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29" name="Down Arrow 38"/>
            <p:cNvSpPr/>
            <p:nvPr/>
          </p:nvSpPr>
          <p:spPr>
            <a:xfrm rot="5400000">
              <a:off x="7364224" y="3669600"/>
              <a:ext cx="419967" cy="313251"/>
            </a:xfrm>
            <a:prstGeom prst="downArrow">
              <a:avLst>
                <a:gd name="adj1" fmla="val 50000"/>
                <a:gd name="adj2" fmla="val 42515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27738"/>
              <a:endParaRPr lang="en-US" sz="1629">
                <a:solidFill>
                  <a:prstClr val="white"/>
                </a:solidFill>
              </a:endParaRPr>
            </a:p>
          </p:txBody>
        </p:sp>
        <p:cxnSp>
          <p:nvCxnSpPr>
            <p:cNvPr id="30" name="Straight Connector 4"/>
            <p:cNvCxnSpPr>
              <a:cxnSpLocks/>
            </p:cNvCxnSpPr>
            <p:nvPr/>
          </p:nvCxnSpPr>
          <p:spPr>
            <a:xfrm>
              <a:off x="8654299" y="4655471"/>
              <a:ext cx="2809" cy="19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30"/>
            <p:cNvGrpSpPr/>
            <p:nvPr/>
          </p:nvGrpSpPr>
          <p:grpSpPr>
            <a:xfrm>
              <a:off x="8229620" y="4474198"/>
              <a:ext cx="881217" cy="427418"/>
              <a:chOff x="10128762" y="4673060"/>
              <a:chExt cx="1084575" cy="526053"/>
            </a:xfrm>
          </p:grpSpPr>
          <p:cxnSp>
            <p:nvCxnSpPr>
              <p:cNvPr id="93" name="Straight Arrow Connector 11"/>
              <p:cNvCxnSpPr>
                <a:cxnSpLocks/>
                <a:stCxn id="13" idx="2"/>
              </p:cNvCxnSpPr>
              <p:nvPr/>
            </p:nvCxnSpPr>
            <p:spPr>
              <a:xfrm flipH="1">
                <a:off x="10128762" y="4673060"/>
                <a:ext cx="517930" cy="526053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Arrow Connector 16"/>
              <p:cNvCxnSpPr>
                <a:cxnSpLocks/>
                <a:stCxn id="13" idx="2"/>
              </p:cNvCxnSpPr>
              <p:nvPr/>
            </p:nvCxnSpPr>
            <p:spPr>
              <a:xfrm>
                <a:off x="10646692" y="4673060"/>
                <a:ext cx="566645" cy="509211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87"/>
            <p:cNvSpPr txBox="1"/>
            <p:nvPr/>
          </p:nvSpPr>
          <p:spPr>
            <a:xfrm>
              <a:off x="7824983" y="4866764"/>
              <a:ext cx="727870" cy="3465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 defTabSz="827738">
                <a:spcBef>
                  <a:spcPts val="154"/>
                </a:spcBef>
              </a:pPr>
              <a:r>
                <a:rPr lang="en-US" altLang="en-US" sz="826" dirty="0" err="1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Bilamana</a:t>
              </a:r>
              <a:r>
                <a:rPr lang="en-US" altLang="en-US" sz="826" dirty="0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826" dirty="0" err="1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sudah</a:t>
              </a:r>
              <a:r>
                <a:rPr lang="en-US" altLang="en-US" sz="826" dirty="0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826" dirty="0" err="1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sesuai</a:t>
              </a:r>
              <a:r>
                <a:rPr lang="en-US" altLang="en-US" sz="826" dirty="0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826" dirty="0" err="1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dilanjutkan</a:t>
              </a:r>
              <a:endParaRPr lang="en-US" altLang="en-US" sz="826" dirty="0">
                <a:solidFill>
                  <a:prstClr val="white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3" name="TextBox 88"/>
            <p:cNvSpPr txBox="1"/>
            <p:nvPr/>
          </p:nvSpPr>
          <p:spPr>
            <a:xfrm>
              <a:off x="8491547" y="4865902"/>
              <a:ext cx="956525" cy="47359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 defTabSz="827738">
                <a:spcBef>
                  <a:spcPts val="154"/>
                </a:spcBef>
              </a:pPr>
              <a:r>
                <a:rPr lang="en-US" altLang="en-US" sz="826" dirty="0" err="1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Bilamana</a:t>
              </a:r>
              <a:r>
                <a:rPr lang="en-US" altLang="en-US" sz="826" dirty="0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826" dirty="0" err="1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belum</a:t>
              </a:r>
              <a:r>
                <a:rPr lang="en-US" altLang="en-US" sz="826" dirty="0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826" dirty="0" err="1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sesuai</a:t>
              </a:r>
              <a:r>
                <a:rPr lang="en-US" altLang="en-US" sz="826" dirty="0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, </a:t>
              </a:r>
              <a:r>
                <a:rPr lang="en-US" altLang="en-US" sz="826" dirty="0" err="1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Dinas</a:t>
              </a:r>
              <a:r>
                <a:rPr lang="en-US" altLang="en-US" sz="826" dirty="0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826" dirty="0" err="1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Koperasi</a:t>
              </a:r>
              <a:r>
                <a:rPr lang="en-US" altLang="en-US" sz="826" dirty="0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altLang="en-US" sz="826" dirty="0" err="1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memperbaiki</a:t>
              </a:r>
              <a:endParaRPr lang="en-US" altLang="en-US" sz="826" dirty="0">
                <a:solidFill>
                  <a:prstClr val="white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5737156" y="1430505"/>
              <a:ext cx="1540537" cy="1741533"/>
              <a:chOff x="3411976" y="969314"/>
              <a:chExt cx="1896045" cy="2143425"/>
            </a:xfrm>
          </p:grpSpPr>
          <p:sp>
            <p:nvSpPr>
              <p:cNvPr id="90" name="Rounded Rectangle 12"/>
              <p:cNvSpPr/>
              <p:nvPr/>
            </p:nvSpPr>
            <p:spPr>
              <a:xfrm>
                <a:off x="3411976" y="969314"/>
                <a:ext cx="1896045" cy="2143425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7030A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27738"/>
                <a:endParaRPr lang="en-US" sz="1629">
                  <a:solidFill>
                    <a:prstClr val="white"/>
                  </a:solidFill>
                </a:endParaRPr>
              </a:p>
            </p:txBody>
          </p:sp>
          <p:sp>
            <p:nvSpPr>
              <p:cNvPr id="91" name="TextBox 14"/>
              <p:cNvSpPr txBox="1"/>
              <p:nvPr/>
            </p:nvSpPr>
            <p:spPr>
              <a:xfrm>
                <a:off x="3571044" y="2106050"/>
                <a:ext cx="1639037" cy="9659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827738"/>
                <a:r>
                  <a:rPr lang="en-ID" sz="9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Kementerian</a:t>
                </a:r>
                <a:r>
                  <a:rPr lang="en-ID" sz="9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ID" sz="9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Koperasi</a:t>
                </a:r>
                <a:r>
                  <a:rPr lang="en-ID" sz="9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ID" sz="9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dan</a:t>
                </a:r>
                <a:r>
                  <a:rPr lang="en-ID" sz="9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UKM </a:t>
                </a:r>
                <a:r>
                  <a:rPr lang="en-ID" sz="9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Cq</a:t>
                </a:r>
                <a:r>
                  <a:rPr lang="en-ID" sz="9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. </a:t>
                </a:r>
                <a:r>
                  <a:rPr lang="en-ID" sz="9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Deputi</a:t>
                </a:r>
                <a:r>
                  <a:rPr lang="en-ID" sz="9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ID" sz="9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Bidang</a:t>
                </a:r>
                <a:r>
                  <a:rPr lang="en-ID" sz="9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ID" sz="9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Perkoperasian</a:t>
                </a:r>
                <a:r>
                  <a:rPr lang="en-ID" sz="9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ID" sz="9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menerima</a:t>
                </a:r>
                <a:r>
                  <a:rPr lang="en-ID" sz="9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ID" sz="9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berkas</a:t>
                </a:r>
                <a:r>
                  <a:rPr lang="en-ID" sz="9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final </a:t>
                </a:r>
                <a:r>
                  <a:rPr lang="en-ID" sz="9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pembubaran</a:t>
                </a:r>
                <a:r>
                  <a:rPr lang="en-ID" sz="9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ID" sz="9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Koperasi</a:t>
                </a:r>
                <a:endParaRPr lang="en-US" sz="900" dirty="0">
                  <a:solidFill>
                    <a:prstClr val="black"/>
                  </a:solidFill>
                  <a:cs typeface="Arial" panose="020B0604020202020204" pitchFamily="34" charset="0"/>
                </a:endParaRPr>
              </a:p>
            </p:txBody>
          </p:sp>
          <p:pic>
            <p:nvPicPr>
              <p:cNvPr id="92" name="Picture 91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444777" y="975940"/>
                <a:ext cx="1823091" cy="1169599"/>
              </a:xfrm>
              <a:prstGeom prst="rect">
                <a:avLst/>
              </a:prstGeom>
            </p:spPr>
          </p:pic>
        </p:grpSp>
        <p:pic>
          <p:nvPicPr>
            <p:cNvPr id="35" name="Picture 2" descr="https://vignette.wikia.nocookie.net/rokh/images/f/f0/Utilisateur.png/revision/latest?cb=20170630135107&amp;path-prefix=fr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6296" y="2409962"/>
              <a:ext cx="528283" cy="528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6" name="Group 102"/>
            <p:cNvGrpSpPr/>
            <p:nvPr/>
          </p:nvGrpSpPr>
          <p:grpSpPr>
            <a:xfrm>
              <a:off x="5854314" y="1522187"/>
              <a:ext cx="260514" cy="220040"/>
              <a:chOff x="175205" y="815429"/>
              <a:chExt cx="252498" cy="213270"/>
            </a:xfrm>
          </p:grpSpPr>
          <p:sp>
            <p:nvSpPr>
              <p:cNvPr id="88" name="Oval 103"/>
              <p:cNvSpPr/>
              <p:nvPr/>
            </p:nvSpPr>
            <p:spPr>
              <a:xfrm>
                <a:off x="196239" y="827958"/>
                <a:ext cx="217775" cy="200741"/>
              </a:xfrm>
              <a:prstGeom prst="ellipse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27738"/>
                <a:endParaRPr lang="en-US" sz="1629">
                  <a:solidFill>
                    <a:prstClr val="white"/>
                  </a:solidFill>
                </a:endParaRPr>
              </a:p>
            </p:txBody>
          </p:sp>
          <p:sp>
            <p:nvSpPr>
              <p:cNvPr id="89" name="TextBox 104"/>
              <p:cNvSpPr txBox="1"/>
              <p:nvPr/>
            </p:nvSpPr>
            <p:spPr>
              <a:xfrm>
                <a:off x="175205" y="815429"/>
                <a:ext cx="252498" cy="2126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827738"/>
                <a:r>
                  <a:rPr lang="en-US" sz="826" dirty="0">
                    <a:solidFill>
                      <a:prstClr val="white"/>
                    </a:solidFill>
                    <a:cs typeface="Arial" panose="020B0604020202020204" pitchFamily="34" charset="0"/>
                  </a:rPr>
                  <a:t>2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2786503" y="4562014"/>
              <a:ext cx="1331718" cy="1502763"/>
              <a:chOff x="4196117" y="4796965"/>
              <a:chExt cx="1639037" cy="1849555"/>
            </a:xfrm>
          </p:grpSpPr>
          <p:grpSp>
            <p:nvGrpSpPr>
              <p:cNvPr id="81" name="Group 80"/>
              <p:cNvGrpSpPr/>
              <p:nvPr/>
            </p:nvGrpSpPr>
            <p:grpSpPr>
              <a:xfrm>
                <a:off x="4196117" y="4796965"/>
                <a:ext cx="1639037" cy="1849555"/>
                <a:chOff x="3786806" y="4796965"/>
                <a:chExt cx="1639037" cy="1849555"/>
              </a:xfrm>
            </p:grpSpPr>
            <p:sp>
              <p:nvSpPr>
                <p:cNvPr id="83" name="Rounded Rectangle 43"/>
                <p:cNvSpPr/>
                <p:nvPr/>
              </p:nvSpPr>
              <p:spPr>
                <a:xfrm>
                  <a:off x="3786806" y="4796965"/>
                  <a:ext cx="1639037" cy="1849555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rgbClr val="0FEF54"/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827738"/>
                  <a:endParaRPr lang="en-US" sz="1629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84" name="Group 111"/>
                <p:cNvGrpSpPr/>
                <p:nvPr/>
              </p:nvGrpSpPr>
              <p:grpSpPr>
                <a:xfrm>
                  <a:off x="3893800" y="4905620"/>
                  <a:ext cx="320632" cy="270055"/>
                  <a:chOff x="182633" y="822063"/>
                  <a:chExt cx="252498" cy="212668"/>
                </a:xfrm>
              </p:grpSpPr>
              <p:sp>
                <p:nvSpPr>
                  <p:cNvPr id="86" name="Oval 112"/>
                  <p:cNvSpPr/>
                  <p:nvPr/>
                </p:nvSpPr>
                <p:spPr>
                  <a:xfrm>
                    <a:off x="196239" y="827958"/>
                    <a:ext cx="217775" cy="200741"/>
                  </a:xfrm>
                  <a:prstGeom prst="ellipse">
                    <a:avLst/>
                  </a:prstGeom>
                  <a:solidFill>
                    <a:srgbClr val="00206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827738"/>
                    <a:endParaRPr lang="en-US" sz="1629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87" name="TextBox 113"/>
                  <p:cNvSpPr txBox="1"/>
                  <p:nvPr/>
                </p:nvSpPr>
                <p:spPr>
                  <a:xfrm>
                    <a:off x="182633" y="822063"/>
                    <a:ext cx="252498" cy="21266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 defTabSz="827738"/>
                    <a:r>
                      <a:rPr lang="en-ID" sz="826" dirty="0">
                        <a:solidFill>
                          <a:prstClr val="white"/>
                        </a:solidFill>
                        <a:cs typeface="Arial" panose="020B0604020202020204" pitchFamily="34" charset="0"/>
                      </a:rPr>
                      <a:t>5</a:t>
                    </a:r>
                    <a:endParaRPr lang="en-US" sz="826" dirty="0">
                      <a:solidFill>
                        <a:prstClr val="white"/>
                      </a:solidFill>
                      <a:cs typeface="Arial" panose="020B0604020202020204" pitchFamily="34" charset="0"/>
                    </a:endParaRPr>
                  </a:p>
                </p:txBody>
              </p:sp>
            </p:grpSp>
            <p:pic>
              <p:nvPicPr>
                <p:cNvPr id="85" name="Picture 7" descr="convert ODS to XLS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81967" y="4893155"/>
                  <a:ext cx="1169987" cy="11699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82" name="TextBox 5"/>
              <p:cNvSpPr txBox="1"/>
              <p:nvPr/>
            </p:nvSpPr>
            <p:spPr>
              <a:xfrm>
                <a:off x="4303111" y="6046127"/>
                <a:ext cx="1513949" cy="568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en-AU" sz="800" i="1" dirty="0"/>
                  <a:t>Online Data System </a:t>
                </a:r>
                <a:r>
                  <a:rPr lang="en-AU" sz="800" dirty="0" err="1"/>
                  <a:t>melakukan</a:t>
                </a:r>
                <a:r>
                  <a:rPr lang="en-AU" sz="800" dirty="0"/>
                  <a:t>  </a:t>
                </a:r>
                <a:r>
                  <a:rPr lang="en-AU" sz="800" dirty="0" err="1"/>
                  <a:t>pencatatan</a:t>
                </a:r>
                <a:r>
                  <a:rPr lang="en-AU" sz="800" dirty="0"/>
                  <a:t> </a:t>
                </a:r>
                <a:r>
                  <a:rPr lang="en-AU" sz="800" dirty="0" err="1"/>
                  <a:t>pembubaran</a:t>
                </a:r>
                <a:r>
                  <a:rPr lang="en-AU" sz="800" dirty="0"/>
                  <a:t> </a:t>
                </a:r>
                <a:r>
                  <a:rPr lang="en-AU" sz="800" dirty="0" err="1"/>
                  <a:t>Koperasi</a:t>
                </a:r>
                <a:endParaRPr lang="en-AU" sz="800" dirty="0"/>
              </a:p>
            </p:txBody>
          </p:sp>
        </p:grpSp>
        <p:sp>
          <p:nvSpPr>
            <p:cNvPr id="38" name="TextBox 5"/>
            <p:cNvSpPr txBox="1"/>
            <p:nvPr/>
          </p:nvSpPr>
          <p:spPr>
            <a:xfrm>
              <a:off x="4216754" y="5562479"/>
              <a:ext cx="150975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AU" sz="900" dirty="0" err="1"/>
                <a:t>Asdep</a:t>
              </a:r>
              <a:r>
                <a:rPr lang="en-AU" sz="900" dirty="0"/>
                <a:t> </a:t>
              </a:r>
              <a:r>
                <a:rPr lang="en-AU" sz="900" dirty="0" err="1"/>
                <a:t>Pengawasan</a:t>
              </a:r>
              <a:r>
                <a:rPr lang="en-AU" sz="900" dirty="0"/>
                <a:t> </a:t>
              </a:r>
              <a:r>
                <a:rPr lang="en-AU" sz="900" dirty="0" err="1"/>
                <a:t>Koperasi</a:t>
              </a:r>
              <a:r>
                <a:rPr lang="en-AU" sz="900" dirty="0"/>
                <a:t> </a:t>
              </a:r>
              <a:r>
                <a:rPr lang="en-AU" sz="900" dirty="0" err="1"/>
                <a:t>atas</a:t>
              </a:r>
              <a:r>
                <a:rPr lang="en-AU" sz="900" dirty="0"/>
                <a:t> </a:t>
              </a:r>
              <a:r>
                <a:rPr lang="en-AU" sz="900" dirty="0" err="1"/>
                <a:t>nama</a:t>
              </a:r>
              <a:r>
                <a:rPr lang="en-AU" sz="900" dirty="0"/>
                <a:t> </a:t>
              </a:r>
              <a:r>
                <a:rPr lang="en-AU" sz="900" dirty="0" err="1"/>
                <a:t>Deputi</a:t>
              </a:r>
              <a:r>
                <a:rPr lang="en-AU" sz="900" dirty="0"/>
                <a:t> </a:t>
              </a:r>
              <a:r>
                <a:rPr lang="en-AU" sz="900" dirty="0" err="1"/>
                <a:t>Bidang</a:t>
              </a:r>
              <a:r>
                <a:rPr lang="en-AU" sz="900" dirty="0"/>
                <a:t> </a:t>
              </a:r>
              <a:r>
                <a:rPr lang="en-AU" sz="900" dirty="0" err="1"/>
                <a:t>Perkoperasian</a:t>
              </a:r>
              <a:r>
                <a:rPr lang="en-AU" sz="900" dirty="0"/>
                <a:t> </a:t>
              </a:r>
              <a:r>
                <a:rPr lang="en-AU" sz="900" dirty="0" err="1"/>
                <a:t>menyampaikan</a:t>
              </a:r>
              <a:r>
                <a:rPr lang="en-AU" sz="900" dirty="0"/>
                <a:t> data BN </a:t>
              </a:r>
              <a:r>
                <a:rPr lang="en-AU" sz="900" dirty="0" err="1"/>
                <a:t>ke</a:t>
              </a:r>
              <a:r>
                <a:rPr lang="en-AU" sz="900" dirty="0"/>
                <a:t> ODS </a:t>
              </a:r>
              <a:r>
                <a:rPr lang="en-AU" sz="900" dirty="0" err="1"/>
                <a:t>untuk</a:t>
              </a:r>
              <a:r>
                <a:rPr lang="en-AU" sz="900" dirty="0"/>
                <a:t> </a:t>
              </a:r>
              <a:r>
                <a:rPr lang="en-AU" sz="900" dirty="0" err="1"/>
                <a:t>pencatatan</a:t>
              </a:r>
              <a:r>
                <a:rPr lang="en-AU" sz="900" dirty="0"/>
                <a:t> </a:t>
              </a:r>
              <a:r>
                <a:rPr lang="en-AU" sz="900" dirty="0" err="1"/>
                <a:t>pembubaran</a:t>
              </a:r>
              <a:r>
                <a:rPr lang="en-AU" sz="900" dirty="0"/>
                <a:t> </a:t>
              </a:r>
              <a:r>
                <a:rPr lang="en-AU" sz="900" dirty="0" err="1"/>
                <a:t>Koperasi</a:t>
              </a:r>
              <a:endParaRPr lang="en-AU" sz="900" dirty="0"/>
            </a:p>
          </p:txBody>
        </p:sp>
        <p:pic>
          <p:nvPicPr>
            <p:cNvPr id="39" name="Picture 1031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029767" y="4719209"/>
              <a:ext cx="383741" cy="383741"/>
            </a:xfrm>
            <a:prstGeom prst="rect">
              <a:avLst/>
            </a:prstGeom>
          </p:spPr>
        </p:pic>
        <p:grpSp>
          <p:nvGrpSpPr>
            <p:cNvPr id="40" name="Group 39"/>
            <p:cNvGrpSpPr/>
            <p:nvPr/>
          </p:nvGrpSpPr>
          <p:grpSpPr>
            <a:xfrm>
              <a:off x="426191" y="4550569"/>
              <a:ext cx="1346294" cy="1502763"/>
              <a:chOff x="733539" y="4809393"/>
              <a:chExt cx="1656977" cy="1849555"/>
            </a:xfrm>
          </p:grpSpPr>
          <p:sp>
            <p:nvSpPr>
              <p:cNvPr id="75" name="Rounded Rectangle 43"/>
              <p:cNvSpPr/>
              <p:nvPr/>
            </p:nvSpPr>
            <p:spPr>
              <a:xfrm>
                <a:off x="733539" y="4809393"/>
                <a:ext cx="1639037" cy="1849555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27738"/>
                <a:endParaRPr lang="en-US" sz="1629">
                  <a:solidFill>
                    <a:prstClr val="white"/>
                  </a:solidFill>
                </a:endParaRPr>
              </a:p>
            </p:txBody>
          </p:sp>
          <p:pic>
            <p:nvPicPr>
              <p:cNvPr id="76" name="Picture 8" descr="Hasil gambar untuk kemenkumham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2643" y="4841603"/>
                <a:ext cx="857250" cy="1146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7" name="TextBox 5"/>
              <p:cNvSpPr txBox="1"/>
              <p:nvPr/>
            </p:nvSpPr>
            <p:spPr>
              <a:xfrm>
                <a:off x="774615" y="5923906"/>
                <a:ext cx="1615901" cy="681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827738"/>
                <a:r>
                  <a:rPr lang="en-US" sz="75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Kemenkumham</a:t>
                </a:r>
                <a:r>
                  <a:rPr lang="en-US" sz="75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75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mengeluarkan</a:t>
                </a:r>
                <a:r>
                  <a:rPr lang="en-US" sz="75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75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surat</a:t>
                </a:r>
                <a:r>
                  <a:rPr lang="en-US" sz="75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75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keterangan</a:t>
                </a:r>
                <a:r>
                  <a:rPr lang="en-US" sz="75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75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pembubaran</a:t>
                </a:r>
                <a:r>
                  <a:rPr lang="en-US" sz="75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75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Koperasi</a:t>
                </a:r>
                <a:r>
                  <a:rPr lang="en-US" sz="75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75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dan</a:t>
                </a:r>
                <a:r>
                  <a:rPr lang="en-US" sz="75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75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menghapus</a:t>
                </a:r>
                <a:r>
                  <a:rPr lang="en-US" sz="75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75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dari</a:t>
                </a:r>
                <a:r>
                  <a:rPr lang="en-US" sz="75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SABH</a:t>
                </a:r>
              </a:p>
            </p:txBody>
          </p:sp>
          <p:grpSp>
            <p:nvGrpSpPr>
              <p:cNvPr id="78" name="Group 108"/>
              <p:cNvGrpSpPr/>
              <p:nvPr/>
            </p:nvGrpSpPr>
            <p:grpSpPr>
              <a:xfrm>
                <a:off x="793082" y="4857605"/>
                <a:ext cx="320632" cy="270055"/>
                <a:chOff x="182633" y="822063"/>
                <a:chExt cx="252498" cy="212668"/>
              </a:xfrm>
            </p:grpSpPr>
            <p:sp>
              <p:nvSpPr>
                <p:cNvPr id="79" name="Oval 109"/>
                <p:cNvSpPr/>
                <p:nvPr/>
              </p:nvSpPr>
              <p:spPr>
                <a:xfrm>
                  <a:off x="196239" y="827958"/>
                  <a:ext cx="217775" cy="200741"/>
                </a:xfrm>
                <a:prstGeom prst="ellipse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827738"/>
                  <a:endParaRPr lang="en-US" sz="1629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TextBox 110"/>
                <p:cNvSpPr txBox="1"/>
                <p:nvPr/>
              </p:nvSpPr>
              <p:spPr>
                <a:xfrm>
                  <a:off x="182633" y="822063"/>
                  <a:ext cx="252498" cy="21266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827738"/>
                  <a:r>
                    <a:rPr lang="en-ID" sz="826" dirty="0">
                      <a:solidFill>
                        <a:prstClr val="white"/>
                      </a:solidFill>
                      <a:cs typeface="Arial" panose="020B0604020202020204" pitchFamily="34" charset="0"/>
                    </a:rPr>
                    <a:t>6</a:t>
                  </a:r>
                  <a:endParaRPr lang="en-US" sz="826" dirty="0">
                    <a:solidFill>
                      <a:prstClr val="white"/>
                    </a:solidFill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41" name="TextBox 5"/>
            <p:cNvSpPr txBox="1"/>
            <p:nvPr/>
          </p:nvSpPr>
          <p:spPr>
            <a:xfrm>
              <a:off x="1390241" y="3784815"/>
              <a:ext cx="41593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AU" sz="800" dirty="0" err="1"/>
                <a:t>Asdep</a:t>
              </a:r>
              <a:r>
                <a:rPr lang="en-AU" sz="800" dirty="0"/>
                <a:t> </a:t>
              </a:r>
              <a:r>
                <a:rPr lang="en-AU" sz="800" dirty="0" err="1"/>
                <a:t>Pengawasan</a:t>
              </a:r>
              <a:r>
                <a:rPr lang="en-AU" sz="800" dirty="0"/>
                <a:t> </a:t>
              </a:r>
              <a:r>
                <a:rPr lang="en-AU" sz="800" dirty="0" err="1"/>
                <a:t>Koperasi</a:t>
              </a:r>
              <a:r>
                <a:rPr lang="en-AU" sz="800" dirty="0"/>
                <a:t> </a:t>
              </a:r>
              <a:r>
                <a:rPr lang="en-AU" sz="800" dirty="0" err="1"/>
                <a:t>menyapaikan</a:t>
              </a:r>
              <a:r>
                <a:rPr lang="en-AU" sz="800" dirty="0"/>
                <a:t> SK </a:t>
              </a:r>
              <a:r>
                <a:rPr lang="en-AU" sz="800" dirty="0" err="1"/>
                <a:t>Pembubaran</a:t>
              </a:r>
              <a:r>
                <a:rPr lang="en-AU" sz="800" dirty="0"/>
                <a:t> </a:t>
              </a:r>
              <a:r>
                <a:rPr lang="en-AU" sz="800" dirty="0" err="1"/>
                <a:t>Koperasi</a:t>
              </a:r>
              <a:r>
                <a:rPr lang="en-AU" sz="800" dirty="0"/>
                <a:t> </a:t>
              </a:r>
              <a:r>
                <a:rPr lang="en-AU" sz="800" dirty="0" err="1"/>
                <a:t>ke</a:t>
              </a:r>
              <a:r>
                <a:rPr lang="en-AU" sz="800" dirty="0"/>
                <a:t> </a:t>
              </a:r>
              <a:r>
                <a:rPr lang="en-AU" sz="800" dirty="0" err="1"/>
                <a:t>Dinas</a:t>
              </a:r>
              <a:r>
                <a:rPr lang="en-AU" sz="800" dirty="0"/>
                <a:t> </a:t>
              </a:r>
              <a:r>
                <a:rPr lang="en-AU" sz="800" dirty="0" err="1"/>
                <a:t>Koperasi</a:t>
              </a:r>
              <a:r>
                <a:rPr lang="en-AU" sz="800" dirty="0"/>
                <a:t> </a:t>
              </a:r>
              <a:r>
                <a:rPr lang="en-AU" sz="800" dirty="0" err="1"/>
                <a:t>Provinsi</a:t>
              </a:r>
              <a:r>
                <a:rPr lang="en-AU" sz="800" dirty="0"/>
                <a:t>/D.I/</a:t>
              </a:r>
              <a:r>
                <a:rPr lang="en-AU" sz="800" dirty="0" err="1"/>
                <a:t>Kab</a:t>
              </a:r>
              <a:r>
                <a:rPr lang="en-AU" sz="800" dirty="0"/>
                <a:t>/Kota </a:t>
              </a:r>
              <a:r>
                <a:rPr lang="en-AU" sz="800" dirty="0" err="1"/>
                <a:t>untuk</a:t>
              </a:r>
              <a:r>
                <a:rPr lang="en-AU" sz="800" dirty="0"/>
                <a:t> </a:t>
              </a:r>
              <a:r>
                <a:rPr lang="en-AU" sz="800" dirty="0" err="1"/>
                <a:t>menindak</a:t>
              </a:r>
              <a:r>
                <a:rPr lang="en-AU" sz="800" dirty="0"/>
                <a:t> </a:t>
              </a:r>
              <a:r>
                <a:rPr lang="en-AU" sz="800" dirty="0" err="1"/>
                <a:t>lanjuti</a:t>
              </a:r>
              <a:r>
                <a:rPr lang="en-AU" sz="800" dirty="0"/>
                <a:t> </a:t>
              </a:r>
              <a:r>
                <a:rPr lang="en-AU" sz="800" dirty="0" err="1"/>
                <a:t>menetapkan</a:t>
              </a:r>
              <a:r>
                <a:rPr lang="en-AU" sz="800" dirty="0"/>
                <a:t> Tim </a:t>
              </a:r>
              <a:r>
                <a:rPr lang="en-AU" sz="800" dirty="0" err="1"/>
                <a:t>Penyelesai</a:t>
              </a:r>
              <a:r>
                <a:rPr lang="en-AU" sz="800" dirty="0"/>
                <a:t> </a:t>
              </a:r>
              <a:r>
                <a:rPr lang="en-AU" sz="800" dirty="0" err="1"/>
                <a:t>Pembubaran</a:t>
              </a:r>
              <a:r>
                <a:rPr lang="en-AU" sz="800" dirty="0"/>
                <a:t> </a:t>
              </a:r>
              <a:r>
                <a:rPr lang="en-AU" sz="800" dirty="0" err="1"/>
                <a:t>Koperasi</a:t>
              </a:r>
              <a:r>
                <a:rPr lang="en-AU" sz="800" dirty="0"/>
                <a:t> </a:t>
              </a:r>
            </a:p>
          </p:txBody>
        </p:sp>
        <p:pic>
          <p:nvPicPr>
            <p:cNvPr id="42" name="Picture 1031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372074" y="3454624"/>
              <a:ext cx="383741" cy="383741"/>
            </a:xfrm>
            <a:prstGeom prst="rect">
              <a:avLst/>
            </a:prstGeom>
          </p:spPr>
        </p:pic>
        <p:cxnSp>
          <p:nvCxnSpPr>
            <p:cNvPr id="43" name="Straight Arrow Connector 60"/>
            <p:cNvCxnSpPr>
              <a:cxnSpLocks/>
            </p:cNvCxnSpPr>
            <p:nvPr/>
          </p:nvCxnSpPr>
          <p:spPr>
            <a:xfrm flipH="1">
              <a:off x="1783678" y="5129799"/>
              <a:ext cx="970190" cy="2806"/>
            </a:xfrm>
            <a:prstGeom prst="straightConnector1">
              <a:avLst/>
            </a:prstGeom>
            <a:ln w="317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1721907" y="5162305"/>
              <a:ext cx="1104637" cy="11310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AU" sz="750" dirty="0" err="1"/>
                <a:t>Kementerian</a:t>
              </a:r>
              <a:r>
                <a:rPr lang="en-AU" sz="750" dirty="0"/>
                <a:t> </a:t>
              </a:r>
              <a:r>
                <a:rPr lang="en-AU" sz="750" dirty="0" err="1"/>
                <a:t>Koperasi</a:t>
              </a:r>
              <a:r>
                <a:rPr lang="en-AU" sz="750" dirty="0"/>
                <a:t> </a:t>
              </a:r>
              <a:r>
                <a:rPr lang="en-AU" sz="750" dirty="0" err="1"/>
                <a:t>dan</a:t>
              </a:r>
              <a:r>
                <a:rPr lang="en-AU" sz="750" dirty="0"/>
                <a:t> Usaha Kecil </a:t>
              </a:r>
              <a:r>
                <a:rPr lang="en-AU" sz="750" dirty="0" err="1"/>
                <a:t>dan</a:t>
              </a:r>
              <a:r>
                <a:rPr lang="en-AU" sz="750" dirty="0"/>
                <a:t> </a:t>
              </a:r>
              <a:r>
                <a:rPr lang="en-AU" sz="750" dirty="0" err="1"/>
                <a:t>Menengah</a:t>
              </a:r>
              <a:r>
                <a:rPr lang="en-AU" sz="750" dirty="0"/>
                <a:t> </a:t>
              </a:r>
              <a:r>
                <a:rPr lang="en-AU" sz="750" dirty="0" err="1"/>
                <a:t>cq</a:t>
              </a:r>
              <a:r>
                <a:rPr lang="en-AU" sz="750" dirty="0"/>
                <a:t>. Biro </a:t>
              </a:r>
              <a:r>
                <a:rPr lang="en-AU" sz="750" dirty="0" err="1"/>
                <a:t>Komunikasi</a:t>
              </a:r>
              <a:r>
                <a:rPr lang="en-AU" sz="750" dirty="0"/>
                <a:t> </a:t>
              </a:r>
              <a:r>
                <a:rPr lang="en-AU" sz="750" dirty="0" err="1"/>
                <a:t>dan</a:t>
              </a:r>
              <a:r>
                <a:rPr lang="en-AU" sz="750" dirty="0"/>
                <a:t> </a:t>
              </a:r>
              <a:r>
                <a:rPr lang="en-AU" sz="750" dirty="0" err="1"/>
                <a:t>Teknologi</a:t>
              </a:r>
              <a:r>
                <a:rPr lang="en-AU" sz="750" dirty="0"/>
                <a:t> </a:t>
              </a:r>
              <a:r>
                <a:rPr lang="en-AU" sz="750" dirty="0" err="1"/>
                <a:t>Informasi</a:t>
              </a:r>
              <a:r>
                <a:rPr lang="en-AU" sz="750" dirty="0"/>
                <a:t>  </a:t>
              </a:r>
              <a:r>
                <a:rPr lang="en-AU" sz="750" dirty="0" err="1"/>
                <a:t>menyampaikan</a:t>
              </a:r>
              <a:r>
                <a:rPr lang="en-AU" sz="750" dirty="0"/>
                <a:t> data </a:t>
              </a:r>
              <a:r>
                <a:rPr lang="en-AU" sz="750" dirty="0" err="1"/>
                <a:t>melalui</a:t>
              </a:r>
              <a:r>
                <a:rPr lang="en-AU" sz="750" dirty="0"/>
                <a:t> ODS </a:t>
              </a:r>
              <a:r>
                <a:rPr lang="en-AU" sz="750" dirty="0" err="1"/>
                <a:t>ke</a:t>
              </a:r>
              <a:r>
                <a:rPr lang="en-AU" sz="750" dirty="0"/>
                <a:t> </a:t>
              </a:r>
              <a:r>
                <a:rPr lang="en-AU" sz="750" dirty="0" err="1"/>
                <a:t>Kementerian</a:t>
              </a:r>
              <a:r>
                <a:rPr lang="en-AU" sz="750" dirty="0"/>
                <a:t> </a:t>
              </a:r>
              <a:r>
                <a:rPr lang="en-AU" sz="750" dirty="0" err="1"/>
                <a:t>Hukum</a:t>
              </a:r>
              <a:r>
                <a:rPr lang="en-AU" sz="750" dirty="0"/>
                <a:t> </a:t>
              </a:r>
              <a:r>
                <a:rPr lang="en-AU" sz="750" dirty="0" err="1"/>
                <a:t>dan</a:t>
              </a:r>
              <a:r>
                <a:rPr lang="en-AU" sz="750" dirty="0"/>
                <a:t> HAM </a:t>
              </a:r>
              <a:r>
                <a:rPr lang="en-AU" sz="750" dirty="0" err="1"/>
                <a:t>untuk</a:t>
              </a:r>
              <a:r>
                <a:rPr lang="en-AU" sz="750" dirty="0"/>
                <a:t> </a:t>
              </a:r>
              <a:r>
                <a:rPr lang="en-AU" sz="750" dirty="0" err="1"/>
                <a:t>penghapusan</a:t>
              </a:r>
              <a:r>
                <a:rPr lang="en-AU" sz="750" dirty="0"/>
                <a:t> </a:t>
              </a:r>
              <a:r>
                <a:rPr lang="en-AU" sz="750" dirty="0" err="1"/>
                <a:t>Badan</a:t>
              </a:r>
              <a:r>
                <a:rPr lang="en-AU" sz="750" dirty="0"/>
                <a:t> </a:t>
              </a:r>
              <a:r>
                <a:rPr lang="en-AU" sz="750" dirty="0" err="1"/>
                <a:t>Hukum</a:t>
              </a:r>
              <a:r>
                <a:rPr lang="en-AU" sz="750" dirty="0"/>
                <a:t> </a:t>
              </a:r>
              <a:r>
                <a:rPr lang="en-AU" sz="750" dirty="0" err="1"/>
                <a:t>Koperasi</a:t>
              </a:r>
              <a:endParaRPr lang="en-AU" sz="750" dirty="0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459565" y="1451144"/>
              <a:ext cx="1350462" cy="1137707"/>
              <a:chOff x="2735441" y="2727889"/>
              <a:chExt cx="1662107" cy="1400255"/>
            </a:xfrm>
          </p:grpSpPr>
          <p:sp>
            <p:nvSpPr>
              <p:cNvPr id="69" name="Rounded Rectangle 43"/>
              <p:cNvSpPr/>
              <p:nvPr/>
            </p:nvSpPr>
            <p:spPr>
              <a:xfrm>
                <a:off x="2744683" y="2756210"/>
                <a:ext cx="1639037" cy="1371934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27738"/>
                <a:endParaRPr lang="en-US" sz="1629">
                  <a:solidFill>
                    <a:prstClr val="white"/>
                  </a:solidFill>
                </a:endParaRPr>
              </a:p>
            </p:txBody>
          </p:sp>
          <p:pic>
            <p:nvPicPr>
              <p:cNvPr id="70" name="Picture 6" descr="istana Ikon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35497" y="2727889"/>
                <a:ext cx="933783" cy="9337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71" name="Group 117"/>
              <p:cNvGrpSpPr/>
              <p:nvPr/>
            </p:nvGrpSpPr>
            <p:grpSpPr>
              <a:xfrm>
                <a:off x="2791579" y="2840077"/>
                <a:ext cx="320632" cy="270055"/>
                <a:chOff x="182633" y="822063"/>
                <a:chExt cx="252498" cy="212668"/>
              </a:xfrm>
            </p:grpSpPr>
            <p:sp>
              <p:nvSpPr>
                <p:cNvPr id="73" name="Oval 118"/>
                <p:cNvSpPr/>
                <p:nvPr/>
              </p:nvSpPr>
              <p:spPr>
                <a:xfrm>
                  <a:off x="196239" y="827958"/>
                  <a:ext cx="217775" cy="200741"/>
                </a:xfrm>
                <a:prstGeom prst="ellipse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827738"/>
                  <a:endParaRPr lang="en-US" sz="1629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4" name="TextBox 119"/>
                <p:cNvSpPr txBox="1"/>
                <p:nvPr/>
              </p:nvSpPr>
              <p:spPr>
                <a:xfrm>
                  <a:off x="182633" y="822063"/>
                  <a:ext cx="252498" cy="21266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827738"/>
                  <a:r>
                    <a:rPr lang="en-ID" sz="826" dirty="0">
                      <a:solidFill>
                        <a:prstClr val="white"/>
                      </a:solidFill>
                      <a:cs typeface="Arial" panose="020B0604020202020204" pitchFamily="34" charset="0"/>
                    </a:rPr>
                    <a:t>1</a:t>
                  </a:r>
                  <a:endParaRPr lang="en-US" sz="826" dirty="0">
                    <a:solidFill>
                      <a:prstClr val="white"/>
                    </a:solidFill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72" name="TextBox 5"/>
              <p:cNvSpPr txBox="1"/>
              <p:nvPr/>
            </p:nvSpPr>
            <p:spPr>
              <a:xfrm>
                <a:off x="2735441" y="3610534"/>
                <a:ext cx="1662107" cy="4545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en-AU" sz="900" dirty="0" err="1"/>
                  <a:t>Dinas</a:t>
                </a:r>
                <a:r>
                  <a:rPr lang="en-AU" sz="900" dirty="0"/>
                  <a:t> </a:t>
                </a:r>
                <a:r>
                  <a:rPr lang="en-AU" sz="900" dirty="0" err="1"/>
                  <a:t>Koperasi</a:t>
                </a:r>
                <a:r>
                  <a:rPr lang="en-AU" sz="900" dirty="0"/>
                  <a:t> </a:t>
                </a:r>
                <a:r>
                  <a:rPr lang="en-AU" sz="900" dirty="0" err="1"/>
                  <a:t>Provinsi</a:t>
                </a:r>
                <a:r>
                  <a:rPr lang="en-AU" sz="900" dirty="0"/>
                  <a:t>/D.I./ </a:t>
                </a:r>
                <a:r>
                  <a:rPr lang="en-AU" sz="900" dirty="0" err="1"/>
                  <a:t>Kab</a:t>
                </a:r>
                <a:r>
                  <a:rPr lang="en-AU" sz="900" dirty="0"/>
                  <a:t>/Kota</a:t>
                </a:r>
              </a:p>
            </p:txBody>
          </p:sp>
        </p:grpSp>
        <p:sp>
          <p:nvSpPr>
            <p:cNvPr id="46" name="Down Arrow 38"/>
            <p:cNvSpPr/>
            <p:nvPr/>
          </p:nvSpPr>
          <p:spPr>
            <a:xfrm rot="5400000">
              <a:off x="7388759" y="5197935"/>
              <a:ext cx="419967" cy="313251"/>
            </a:xfrm>
            <a:prstGeom prst="downArrow">
              <a:avLst>
                <a:gd name="adj1" fmla="val 50000"/>
                <a:gd name="adj2" fmla="val 42515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27738"/>
              <a:endParaRPr lang="en-US" sz="1629">
                <a:solidFill>
                  <a:prstClr val="white"/>
                </a:solidFill>
              </a:endParaRPr>
            </a:p>
          </p:txBody>
        </p:sp>
        <p:cxnSp>
          <p:nvCxnSpPr>
            <p:cNvPr id="47" name="Straight Arrow Connector 60"/>
            <p:cNvCxnSpPr>
              <a:cxnSpLocks/>
            </p:cNvCxnSpPr>
            <p:nvPr/>
          </p:nvCxnSpPr>
          <p:spPr>
            <a:xfrm>
              <a:off x="1825406" y="2456152"/>
              <a:ext cx="3876303" cy="0"/>
            </a:xfrm>
            <a:prstGeom prst="straightConnector1">
              <a:avLst/>
            </a:prstGeom>
            <a:ln w="3175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8" name="Picture 1031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355644" y="2097190"/>
              <a:ext cx="383741" cy="383741"/>
            </a:xfrm>
            <a:prstGeom prst="rect">
              <a:avLst/>
            </a:prstGeom>
          </p:spPr>
        </p:pic>
        <p:sp>
          <p:nvSpPr>
            <p:cNvPr id="49" name="TextBox 86"/>
            <p:cNvSpPr txBox="1"/>
            <p:nvPr/>
          </p:nvSpPr>
          <p:spPr>
            <a:xfrm>
              <a:off x="1836400" y="2443488"/>
              <a:ext cx="3713159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AU" sz="900" dirty="0" err="1"/>
                <a:t>Dinas</a:t>
              </a:r>
              <a:r>
                <a:rPr lang="en-AU" sz="900" dirty="0"/>
                <a:t> </a:t>
              </a:r>
              <a:r>
                <a:rPr lang="en-AU" sz="900" dirty="0" err="1"/>
                <a:t>Koperasi</a:t>
              </a:r>
              <a:r>
                <a:rPr lang="en-AU" sz="900" dirty="0"/>
                <a:t> </a:t>
              </a:r>
              <a:r>
                <a:rPr lang="en-ID" sz="900" dirty="0" err="1"/>
                <a:t>Provinsi</a:t>
              </a:r>
              <a:r>
                <a:rPr lang="en-ID" sz="900" dirty="0"/>
                <a:t>/D.I./</a:t>
              </a:r>
              <a:r>
                <a:rPr lang="en-ID" sz="900" dirty="0" err="1"/>
                <a:t>Kab</a:t>
              </a:r>
              <a:r>
                <a:rPr lang="en-ID" sz="900" dirty="0"/>
                <a:t>/Kota </a:t>
              </a:r>
              <a:r>
                <a:rPr lang="en-AU" sz="900" dirty="0" err="1"/>
                <a:t>menyampaikan</a:t>
              </a:r>
              <a:r>
                <a:rPr lang="en-AU" sz="900" dirty="0"/>
                <a:t> </a:t>
              </a:r>
              <a:r>
                <a:rPr lang="en-AU" sz="900" dirty="0" err="1"/>
                <a:t>dokumen</a:t>
              </a:r>
              <a:r>
                <a:rPr lang="en-AU" sz="900" dirty="0"/>
                <a:t> </a:t>
              </a:r>
              <a:r>
                <a:rPr lang="en-AU" sz="900" dirty="0" err="1"/>
                <a:t>hasil</a:t>
              </a:r>
              <a:r>
                <a:rPr lang="en-AU" sz="900" dirty="0"/>
                <a:t> </a:t>
              </a:r>
              <a:r>
                <a:rPr lang="en-AU" sz="900" dirty="0" err="1"/>
                <a:t>penyelesaian</a:t>
              </a:r>
              <a:r>
                <a:rPr lang="en-AU" sz="900" dirty="0"/>
                <a:t> </a:t>
              </a:r>
              <a:r>
                <a:rPr lang="en-AU" sz="900" dirty="0" err="1"/>
                <a:t>pembubaran</a:t>
              </a:r>
              <a:r>
                <a:rPr lang="en-AU" sz="900" dirty="0"/>
                <a:t> </a:t>
              </a:r>
              <a:r>
                <a:rPr lang="en-AU" sz="900" dirty="0" err="1"/>
                <a:t>Koperasi</a:t>
              </a:r>
              <a:r>
                <a:rPr lang="en-AU" sz="900" dirty="0"/>
                <a:t> </a:t>
              </a:r>
              <a:r>
                <a:rPr lang="en-AU" sz="900" dirty="0" err="1"/>
                <a:t>ke</a:t>
              </a:r>
              <a:r>
                <a:rPr lang="en-AU" sz="900" dirty="0"/>
                <a:t> </a:t>
              </a:r>
              <a:r>
                <a:rPr lang="en-AU" sz="900" dirty="0" err="1"/>
                <a:t>Kementerian</a:t>
              </a:r>
              <a:r>
                <a:rPr lang="en-AU" sz="900" dirty="0"/>
                <a:t> </a:t>
              </a:r>
              <a:r>
                <a:rPr lang="en-AU" sz="900" dirty="0" err="1"/>
                <a:t>Koperasi</a:t>
              </a:r>
              <a:r>
                <a:rPr lang="en-AU" sz="900" dirty="0"/>
                <a:t> </a:t>
              </a:r>
              <a:r>
                <a:rPr lang="en-AU" sz="900" dirty="0" err="1"/>
                <a:t>dan</a:t>
              </a:r>
              <a:r>
                <a:rPr lang="en-AU" sz="900" dirty="0"/>
                <a:t> Usaha Kecil </a:t>
              </a:r>
              <a:r>
                <a:rPr lang="en-AU" sz="900" dirty="0" err="1"/>
                <a:t>dan</a:t>
              </a:r>
              <a:r>
                <a:rPr lang="en-AU" sz="900" dirty="0"/>
                <a:t> </a:t>
              </a:r>
              <a:r>
                <a:rPr lang="en-AU" sz="900" dirty="0" err="1"/>
                <a:t>Menengah</a:t>
              </a:r>
              <a:r>
                <a:rPr lang="en-AU" sz="900" dirty="0"/>
                <a:t> </a:t>
              </a:r>
              <a:r>
                <a:rPr lang="en-AU" sz="900" dirty="0" err="1"/>
                <a:t>Cq</a:t>
              </a:r>
              <a:r>
                <a:rPr lang="en-AU" sz="900" dirty="0"/>
                <a:t>. </a:t>
              </a:r>
              <a:r>
                <a:rPr lang="en-AU" sz="900" dirty="0" err="1"/>
                <a:t>Deputi</a:t>
              </a:r>
              <a:r>
                <a:rPr lang="en-AU" sz="900" dirty="0"/>
                <a:t> </a:t>
              </a:r>
              <a:r>
                <a:rPr lang="en-AU" sz="900" dirty="0" err="1"/>
                <a:t>Bidang</a:t>
              </a:r>
              <a:r>
                <a:rPr lang="en-AU" sz="900" dirty="0"/>
                <a:t> </a:t>
              </a:r>
              <a:r>
                <a:rPr lang="en-AU" sz="900" dirty="0" err="1"/>
                <a:t>Perkoperaian</a:t>
              </a:r>
              <a:endParaRPr lang="en-AU" sz="900" dirty="0"/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4324627" y="4585810"/>
              <a:ext cx="1281125" cy="1032623"/>
              <a:chOff x="7061115" y="3284150"/>
              <a:chExt cx="1929295" cy="1270920"/>
            </a:xfrm>
          </p:grpSpPr>
          <p:sp>
            <p:nvSpPr>
              <p:cNvPr id="66" name="Diamond 9"/>
              <p:cNvSpPr/>
              <p:nvPr/>
            </p:nvSpPr>
            <p:spPr>
              <a:xfrm>
                <a:off x="7061115" y="3284150"/>
                <a:ext cx="1929295" cy="1270920"/>
              </a:xfrm>
              <a:prstGeom prst="diamond">
                <a:avLst/>
              </a:prstGeom>
              <a:solidFill>
                <a:schemeClr val="bg1"/>
              </a:solidFill>
              <a:ln w="19050">
                <a:solidFill>
                  <a:srgbClr val="FD01EB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27738"/>
                <a:endParaRPr lang="en-US" sz="1629">
                  <a:solidFill>
                    <a:prstClr val="white"/>
                  </a:solidFill>
                </a:endParaRPr>
              </a:p>
            </p:txBody>
          </p:sp>
          <p:pic>
            <p:nvPicPr>
              <p:cNvPr id="67" name="Picture 92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7675500" y="3521499"/>
                <a:ext cx="723349" cy="394140"/>
              </a:xfrm>
              <a:prstGeom prst="rect">
                <a:avLst/>
              </a:prstGeom>
            </p:spPr>
          </p:pic>
          <p:sp>
            <p:nvSpPr>
              <p:cNvPr id="68" name="TextBox 93"/>
              <p:cNvSpPr txBox="1"/>
              <p:nvPr/>
            </p:nvSpPr>
            <p:spPr>
              <a:xfrm>
                <a:off x="7138945" y="3868697"/>
                <a:ext cx="1733031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827738"/>
                <a:r>
                  <a:rPr lang="en-US" sz="10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BN </a:t>
                </a:r>
                <a:r>
                  <a:rPr lang="en-US" sz="10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Pembubaran</a:t>
                </a:r>
                <a:endParaRPr lang="en-US" sz="1000" dirty="0">
                  <a:solidFill>
                    <a:prstClr val="black"/>
                  </a:solidFill>
                  <a:cs typeface="Arial" panose="020B0604020202020204" pitchFamily="34" charset="0"/>
                </a:endParaRPr>
              </a:p>
              <a:p>
                <a:pPr algn="ctr" defTabSz="827738"/>
                <a:r>
                  <a:rPr lang="en-ID" sz="10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Koperasi</a:t>
                </a:r>
                <a:endParaRPr lang="en-US" sz="1000" dirty="0">
                  <a:solidFill>
                    <a:prstClr val="black"/>
                  </a:solidFill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51" name="Straight Arrow Connector 60"/>
            <p:cNvCxnSpPr>
              <a:cxnSpLocks/>
            </p:cNvCxnSpPr>
            <p:nvPr/>
          </p:nvCxnSpPr>
          <p:spPr>
            <a:xfrm flipH="1">
              <a:off x="4138830" y="5105027"/>
              <a:ext cx="158633" cy="2806"/>
            </a:xfrm>
            <a:prstGeom prst="straightConnector1">
              <a:avLst/>
            </a:prstGeom>
            <a:ln w="317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60"/>
            <p:cNvCxnSpPr>
              <a:cxnSpLocks/>
            </p:cNvCxnSpPr>
            <p:nvPr/>
          </p:nvCxnSpPr>
          <p:spPr>
            <a:xfrm flipH="1">
              <a:off x="5613611" y="5101553"/>
              <a:ext cx="158633" cy="2806"/>
            </a:xfrm>
            <a:prstGeom prst="straightConnector1">
              <a:avLst/>
            </a:prstGeom>
            <a:ln w="317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Elbow Connector 52"/>
            <p:cNvCxnSpPr/>
            <p:nvPr/>
          </p:nvCxnSpPr>
          <p:spPr>
            <a:xfrm rot="16200000" flipV="1">
              <a:off x="2843649" y="2396888"/>
              <a:ext cx="193356" cy="4041795"/>
            </a:xfrm>
            <a:prstGeom prst="bentConnector2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4" name="Picture 1031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703950" y="3998054"/>
              <a:ext cx="383741" cy="383741"/>
            </a:xfrm>
            <a:prstGeom prst="rect">
              <a:avLst/>
            </a:prstGeom>
          </p:spPr>
        </p:pic>
        <p:cxnSp>
          <p:nvCxnSpPr>
            <p:cNvPr id="55" name="Straight Arrow Connector 54"/>
            <p:cNvCxnSpPr/>
            <p:nvPr/>
          </p:nvCxnSpPr>
          <p:spPr>
            <a:xfrm flipV="1">
              <a:off x="919429" y="2609673"/>
              <a:ext cx="0" cy="1734259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"/>
            <p:cNvSpPr txBox="1"/>
            <p:nvPr/>
          </p:nvSpPr>
          <p:spPr>
            <a:xfrm>
              <a:off x="943013" y="4286756"/>
              <a:ext cx="40827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AU" sz="700" dirty="0" err="1"/>
                <a:t>Asdep</a:t>
              </a:r>
              <a:r>
                <a:rPr lang="en-AU" sz="700" dirty="0"/>
                <a:t> </a:t>
              </a:r>
              <a:r>
                <a:rPr lang="en-AU" sz="700" dirty="0" err="1"/>
                <a:t>Pengawasan</a:t>
              </a:r>
              <a:r>
                <a:rPr lang="en-AU" sz="700" dirty="0"/>
                <a:t> </a:t>
              </a:r>
              <a:r>
                <a:rPr lang="en-AU" sz="700" dirty="0" err="1"/>
                <a:t>Koperasi</a:t>
              </a:r>
              <a:r>
                <a:rPr lang="en-AU" sz="700" dirty="0"/>
                <a:t> </a:t>
              </a:r>
              <a:r>
                <a:rPr lang="en-AU" sz="700" dirty="0" err="1"/>
                <a:t>atas</a:t>
              </a:r>
              <a:r>
                <a:rPr lang="en-AU" sz="700" dirty="0"/>
                <a:t> </a:t>
              </a:r>
              <a:r>
                <a:rPr lang="en-AU" sz="700" dirty="0" err="1"/>
                <a:t>nama</a:t>
              </a:r>
              <a:r>
                <a:rPr lang="en-AU" sz="700" dirty="0"/>
                <a:t> </a:t>
              </a:r>
              <a:r>
                <a:rPr lang="en-AU" sz="700" dirty="0" err="1"/>
                <a:t>Deputi</a:t>
              </a:r>
              <a:r>
                <a:rPr lang="en-AU" sz="700" dirty="0"/>
                <a:t> </a:t>
              </a:r>
              <a:r>
                <a:rPr lang="en-AU" sz="700" dirty="0" err="1"/>
                <a:t>Bidang</a:t>
              </a:r>
              <a:r>
                <a:rPr lang="en-AU" sz="700" dirty="0"/>
                <a:t> </a:t>
              </a:r>
              <a:r>
                <a:rPr lang="en-AU" sz="700" dirty="0" err="1"/>
                <a:t>Pengawasan</a:t>
              </a:r>
              <a:r>
                <a:rPr lang="en-AU" sz="700" dirty="0"/>
                <a:t> </a:t>
              </a:r>
              <a:r>
                <a:rPr lang="en-AU" sz="700" dirty="0" err="1"/>
                <a:t>Koperasi</a:t>
              </a:r>
              <a:r>
                <a:rPr lang="en-AU" sz="700" dirty="0"/>
                <a:t> </a:t>
              </a:r>
              <a:r>
                <a:rPr lang="en-AU" sz="700" dirty="0" err="1"/>
                <a:t>menyurati</a:t>
              </a:r>
              <a:r>
                <a:rPr lang="en-AU" sz="700" dirty="0"/>
                <a:t> </a:t>
              </a:r>
              <a:r>
                <a:rPr lang="en-AU" sz="700" dirty="0" err="1"/>
                <a:t>Dinas</a:t>
              </a:r>
              <a:r>
                <a:rPr lang="en-AU" sz="700" dirty="0"/>
                <a:t> </a:t>
              </a:r>
              <a:r>
                <a:rPr lang="en-AU" sz="700" dirty="0" err="1"/>
                <a:t>Koperasi</a:t>
              </a:r>
              <a:r>
                <a:rPr lang="en-AU" sz="700" dirty="0"/>
                <a:t> </a:t>
              </a:r>
              <a:r>
                <a:rPr lang="en-AU" sz="700" dirty="0" err="1"/>
                <a:t>Provinsi</a:t>
              </a:r>
              <a:r>
                <a:rPr lang="en-AU" sz="700" dirty="0"/>
                <a:t>/D.I./</a:t>
              </a:r>
              <a:r>
                <a:rPr lang="en-AU" sz="700" dirty="0" err="1"/>
                <a:t>Kab</a:t>
              </a:r>
              <a:r>
                <a:rPr lang="en-AU" sz="700" dirty="0"/>
                <a:t>/Kota </a:t>
              </a:r>
              <a:r>
                <a:rPr lang="en-AU" sz="700" dirty="0" err="1"/>
                <a:t>untuk</a:t>
              </a:r>
              <a:r>
                <a:rPr lang="en-AU" sz="700" dirty="0"/>
                <a:t> </a:t>
              </a:r>
              <a:r>
                <a:rPr lang="en-AU" sz="700" dirty="0" err="1"/>
                <a:t>mencoret</a:t>
              </a:r>
              <a:r>
                <a:rPr lang="en-AU" sz="700" dirty="0"/>
                <a:t> </a:t>
              </a:r>
              <a:r>
                <a:rPr lang="en-AU" sz="700" dirty="0" err="1"/>
                <a:t>nama</a:t>
              </a:r>
              <a:r>
                <a:rPr lang="en-AU" sz="700" dirty="0"/>
                <a:t> </a:t>
              </a:r>
              <a:r>
                <a:rPr lang="en-AU" sz="700" dirty="0" err="1"/>
                <a:t>koperasi</a:t>
              </a:r>
              <a:r>
                <a:rPr lang="en-AU" sz="700" dirty="0"/>
                <a:t> yang </a:t>
              </a:r>
              <a:r>
                <a:rPr lang="en-AU" sz="700" dirty="0" err="1"/>
                <a:t>dibubarkan</a:t>
              </a:r>
              <a:r>
                <a:rPr lang="en-AU" sz="700" dirty="0"/>
                <a:t> </a:t>
              </a:r>
              <a:r>
                <a:rPr lang="en-AU" sz="700" dirty="0" err="1"/>
                <a:t>dari</a:t>
              </a:r>
              <a:r>
                <a:rPr lang="en-AU" sz="700" dirty="0"/>
                <a:t>  </a:t>
              </a:r>
              <a:r>
                <a:rPr lang="en-AU" sz="700" dirty="0" err="1"/>
                <a:t>Buku</a:t>
              </a:r>
              <a:r>
                <a:rPr lang="en-AU" sz="700" dirty="0"/>
                <a:t> </a:t>
              </a:r>
              <a:r>
                <a:rPr lang="en-AU" sz="700" dirty="0" err="1"/>
                <a:t>Daftar</a:t>
              </a:r>
              <a:r>
                <a:rPr lang="en-AU" sz="700" dirty="0"/>
                <a:t> </a:t>
              </a:r>
              <a:r>
                <a:rPr lang="en-AU" sz="700" dirty="0" err="1"/>
                <a:t>Umum</a:t>
              </a:r>
              <a:r>
                <a:rPr lang="en-AU" sz="700" dirty="0"/>
                <a:t> </a:t>
              </a:r>
              <a:r>
                <a:rPr lang="en-AU" sz="700" dirty="0" err="1"/>
                <a:t>Koperasi</a:t>
              </a:r>
              <a:endParaRPr lang="en-AU" sz="700" dirty="0"/>
            </a:p>
          </p:txBody>
        </p:sp>
        <p:sp>
          <p:nvSpPr>
            <p:cNvPr id="57" name="TextBox 119"/>
            <p:cNvSpPr txBox="1"/>
            <p:nvPr/>
          </p:nvSpPr>
          <p:spPr>
            <a:xfrm>
              <a:off x="629002" y="1645482"/>
              <a:ext cx="260514" cy="2194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827738"/>
              <a:r>
                <a:rPr lang="en-ID" sz="826" dirty="0">
                  <a:solidFill>
                    <a:prstClr val="white"/>
                  </a:solidFill>
                  <a:cs typeface="Arial" panose="020B0604020202020204" pitchFamily="34" charset="0"/>
                </a:rPr>
                <a:t>1</a:t>
              </a:r>
              <a:endParaRPr lang="en-US" sz="826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58" name="Group 117"/>
            <p:cNvGrpSpPr/>
            <p:nvPr/>
          </p:nvGrpSpPr>
          <p:grpSpPr>
            <a:xfrm>
              <a:off x="1825406" y="2205549"/>
              <a:ext cx="260514" cy="219419"/>
              <a:chOff x="182633" y="822063"/>
              <a:chExt cx="252498" cy="212668"/>
            </a:xfrm>
          </p:grpSpPr>
          <p:sp>
            <p:nvSpPr>
              <p:cNvPr id="64" name="Oval 118"/>
              <p:cNvSpPr/>
              <p:nvPr/>
            </p:nvSpPr>
            <p:spPr>
              <a:xfrm>
                <a:off x="196239" y="827958"/>
                <a:ext cx="217775" cy="200741"/>
              </a:xfrm>
              <a:prstGeom prst="ellipse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27738"/>
                <a:endParaRPr lang="en-US" sz="1629">
                  <a:solidFill>
                    <a:prstClr val="white"/>
                  </a:solidFill>
                </a:endParaRPr>
              </a:p>
            </p:txBody>
          </p:sp>
          <p:sp>
            <p:nvSpPr>
              <p:cNvPr id="65" name="TextBox 119"/>
              <p:cNvSpPr txBox="1"/>
              <p:nvPr/>
            </p:nvSpPr>
            <p:spPr>
              <a:xfrm>
                <a:off x="182633" y="822063"/>
                <a:ext cx="252498" cy="2126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827738"/>
                <a:r>
                  <a:rPr lang="en-US" sz="826" dirty="0">
                    <a:solidFill>
                      <a:prstClr val="white"/>
                    </a:solidFill>
                    <a:cs typeface="Arial" panose="020B0604020202020204" pitchFamily="34" charset="0"/>
                  </a:rPr>
                  <a:t>3</a:t>
                </a:r>
              </a:p>
            </p:txBody>
          </p:sp>
        </p:grpSp>
        <p:grpSp>
          <p:nvGrpSpPr>
            <p:cNvPr id="59" name="Group 117"/>
            <p:cNvGrpSpPr/>
            <p:nvPr/>
          </p:nvGrpSpPr>
          <p:grpSpPr>
            <a:xfrm>
              <a:off x="945598" y="4082412"/>
              <a:ext cx="260514" cy="219419"/>
              <a:chOff x="182633" y="822063"/>
              <a:chExt cx="252498" cy="212668"/>
            </a:xfrm>
          </p:grpSpPr>
          <p:sp>
            <p:nvSpPr>
              <p:cNvPr id="62" name="Oval 118"/>
              <p:cNvSpPr/>
              <p:nvPr/>
            </p:nvSpPr>
            <p:spPr>
              <a:xfrm>
                <a:off x="196239" y="827958"/>
                <a:ext cx="217775" cy="200741"/>
              </a:xfrm>
              <a:prstGeom prst="ellipse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27738"/>
                <a:endParaRPr lang="en-US" sz="1629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TextBox 119"/>
              <p:cNvSpPr txBox="1"/>
              <p:nvPr/>
            </p:nvSpPr>
            <p:spPr>
              <a:xfrm>
                <a:off x="182633" y="822063"/>
                <a:ext cx="252498" cy="2126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827738"/>
                <a:r>
                  <a:rPr lang="en-ID" sz="826" dirty="0">
                    <a:solidFill>
                      <a:prstClr val="white"/>
                    </a:solidFill>
                    <a:cs typeface="Arial" panose="020B0604020202020204" pitchFamily="34" charset="0"/>
                  </a:rPr>
                  <a:t>7</a:t>
                </a:r>
                <a:endParaRPr lang="en-US" sz="826" dirty="0">
                  <a:solidFill>
                    <a:prstClr val="white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0" name="TextBox 93"/>
            <p:cNvSpPr txBox="1"/>
            <p:nvPr/>
          </p:nvSpPr>
          <p:spPr>
            <a:xfrm>
              <a:off x="1215083" y="4096478"/>
              <a:ext cx="766959" cy="235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827738"/>
              <a:r>
                <a:rPr lang="en-US" sz="929" dirty="0" err="1">
                  <a:solidFill>
                    <a:prstClr val="black"/>
                  </a:solidFill>
                  <a:cs typeface="Arial" panose="020B0604020202020204" pitchFamily="34" charset="0"/>
                </a:rPr>
                <a:t>Pencoretan</a:t>
              </a:r>
              <a:endParaRPr lang="en-US" sz="929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pic>
          <p:nvPicPr>
            <p:cNvPr id="61" name="Picture 60" descr="logo orang png clipart Rainforest Summit Computer Icons">
              <a:hlinkClick r:id="rId10" tooltip="&quot;logo orang png clipart Rainforest Summit Computer Icons&quot;"/>
            </p:cNvPr>
            <p:cNvPicPr/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403" t="11244" r="16176" b="22529"/>
            <a:stretch/>
          </p:blipFill>
          <p:spPr bwMode="auto">
            <a:xfrm>
              <a:off x="8294299" y="1232714"/>
              <a:ext cx="637299" cy="602422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6680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Judul 1">
            <a:extLst>
              <a:ext uri="{FF2B5EF4-FFF2-40B4-BE49-F238E27FC236}">
                <a16:creationId xmlns="" xmlns:a16="http://schemas.microsoft.com/office/drawing/2014/main" id="{4584D085-6506-41F5-9AF6-4CD6C9642589}"/>
              </a:ext>
            </a:extLst>
          </p:cNvPr>
          <p:cNvSpPr txBox="1">
            <a:spLocks/>
          </p:cNvSpPr>
          <p:nvPr/>
        </p:nvSpPr>
        <p:spPr>
          <a:xfrm>
            <a:off x="1575831" y="322012"/>
            <a:ext cx="8885583" cy="5049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+mn-ea"/>
              </a:rPr>
              <a:t>LATAR BELAKANG PEMBUBARAN KOPERASI OLEH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+mn-ea"/>
              </a:rPr>
              <a:t>KEPUTUSAN PEMERINTAH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A9E1F32-989C-4F55-9972-12F90F05B8EC}"/>
              </a:ext>
            </a:extLst>
          </p:cNvPr>
          <p:cNvSpPr txBox="1"/>
          <p:nvPr/>
        </p:nvSpPr>
        <p:spPr>
          <a:xfrm>
            <a:off x="11286395" y="6529004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F8E69-1636-4C74-AE49-BD35788B0220}" type="slidenum">
              <a:rPr lang="en-ID" sz="2000" b="1" smtClean="0"/>
              <a:t>12</a:t>
            </a:fld>
            <a:endParaRPr lang="en-ID" sz="20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1380516" y="826969"/>
            <a:ext cx="9833811" cy="5509606"/>
            <a:chOff x="400050" y="561976"/>
            <a:chExt cx="8877300" cy="6229349"/>
          </a:xfrm>
        </p:grpSpPr>
        <p:cxnSp>
          <p:nvCxnSpPr>
            <p:cNvPr id="8" name="Straight Connector 7">
              <a:extLst>
                <a:ext uri="{FF2B5EF4-FFF2-40B4-BE49-F238E27FC236}">
                  <a16:creationId xmlns="" xmlns:a16="http://schemas.microsoft.com/office/drawing/2014/main" id="{C3FD3978-4BC5-41D9-95E5-E5C7596CE64F}"/>
                </a:ext>
              </a:extLst>
            </p:cNvPr>
            <p:cNvCxnSpPr/>
            <p:nvPr/>
          </p:nvCxnSpPr>
          <p:spPr>
            <a:xfrm>
              <a:off x="3506788" y="2120900"/>
              <a:ext cx="0" cy="2687638"/>
            </a:xfrm>
            <a:prstGeom prst="line">
              <a:avLst/>
            </a:prstGeom>
            <a:ln w="73025" cap="rnd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9" name="Diagram 8">
              <a:extLst>
                <a:ext uri="{FF2B5EF4-FFF2-40B4-BE49-F238E27FC236}">
                  <a16:creationId xmlns="" xmlns:a16="http://schemas.microsoft.com/office/drawing/2014/main" id="{B6381EF8-7C3F-4B5E-B709-5E0C124B959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446220301"/>
                </p:ext>
              </p:extLst>
            </p:nvPr>
          </p:nvGraphicFramePr>
          <p:xfrm>
            <a:off x="771526" y="561976"/>
            <a:ext cx="8505824" cy="622934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0" name="Oval 9">
              <a:extLst>
                <a:ext uri="{FF2B5EF4-FFF2-40B4-BE49-F238E27FC236}">
                  <a16:creationId xmlns="" xmlns:a16="http://schemas.microsoft.com/office/drawing/2014/main" id="{F9C42874-9EC7-403B-802B-DA01AC793000}"/>
                </a:ext>
              </a:extLst>
            </p:cNvPr>
            <p:cNvSpPr/>
            <p:nvPr/>
          </p:nvSpPr>
          <p:spPr>
            <a:xfrm>
              <a:off x="428625" y="714909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1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778C6E04-1110-4E9C-B6C5-424A908CB29D}"/>
                </a:ext>
              </a:extLst>
            </p:cNvPr>
            <p:cNvSpPr/>
            <p:nvPr/>
          </p:nvSpPr>
          <p:spPr>
            <a:xfrm>
              <a:off x="449263" y="2071688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2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="" xmlns:a16="http://schemas.microsoft.com/office/drawing/2014/main" id="{6CBD2207-FE1C-4C4B-8468-6D2F3F18EFA5}"/>
                </a:ext>
              </a:extLst>
            </p:cNvPr>
            <p:cNvSpPr/>
            <p:nvPr/>
          </p:nvSpPr>
          <p:spPr>
            <a:xfrm>
              <a:off x="449263" y="3386138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="" xmlns:a16="http://schemas.microsoft.com/office/drawing/2014/main" id="{367502D9-5B9F-4FDE-A5BC-047E9AF1B676}"/>
                </a:ext>
              </a:extLst>
            </p:cNvPr>
            <p:cNvSpPr/>
            <p:nvPr/>
          </p:nvSpPr>
          <p:spPr>
            <a:xfrm>
              <a:off x="425450" y="46863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4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="" xmlns:a16="http://schemas.microsoft.com/office/drawing/2014/main" id="{C1F68141-14EA-4418-B1D5-B0382375BAFF}"/>
                </a:ext>
              </a:extLst>
            </p:cNvPr>
            <p:cNvSpPr/>
            <p:nvPr/>
          </p:nvSpPr>
          <p:spPr>
            <a:xfrm>
              <a:off x="400050" y="5986463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5</a:t>
              </a: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694" y="60577"/>
            <a:ext cx="1827727" cy="1370505"/>
          </a:xfrm>
          <a:prstGeom prst="rect">
            <a:avLst/>
          </a:prstGeom>
        </p:spPr>
      </p:pic>
      <p:pic>
        <p:nvPicPr>
          <p:cNvPr id="16" name="Picture 2" descr="C:\Users\Hp\Downloads\BBI_Logo_White-01 (1)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7695" y="1249898"/>
            <a:ext cx="1529723" cy="1560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19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4">
            <a:extLst>
              <a:ext uri="{FF2B5EF4-FFF2-40B4-BE49-F238E27FC236}">
                <a16:creationId xmlns="" xmlns:a16="http://schemas.microsoft.com/office/drawing/2014/main" id="{856611FD-DC22-4A1E-81F1-C722C554174F}"/>
              </a:ext>
            </a:extLst>
          </p:cNvPr>
          <p:cNvSpPr txBox="1"/>
          <p:nvPr/>
        </p:nvSpPr>
        <p:spPr>
          <a:xfrm>
            <a:off x="2576944" y="139747"/>
            <a:ext cx="9177251" cy="62225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marL="0" marR="0" lvl="0" indent="0" algn="ctr" defTabSz="10223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err="1">
                <a:solidFill>
                  <a:srgbClr val="002060"/>
                </a:solidFill>
                <a:latin typeface="Calibri"/>
              </a:rPr>
              <a:t>Hasil</a:t>
            </a:r>
            <a:r>
              <a:rPr lang="en-US" sz="32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libri"/>
              </a:rPr>
              <a:t>Evaluasi</a:t>
            </a:r>
            <a:r>
              <a:rPr lang="en-US" sz="32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libri"/>
              </a:rPr>
              <a:t>Penyelesaian</a:t>
            </a:r>
            <a:r>
              <a:rPr lang="en-US" sz="3200" b="1" dirty="0">
                <a:solidFill>
                  <a:srgbClr val="002060"/>
                </a:solidFill>
                <a:latin typeface="Calibri"/>
              </a:rPr>
              <a:t> Pembubaran Koperasi di </a:t>
            </a:r>
            <a:r>
              <a:rPr lang="en-US" sz="3200" b="1" dirty="0" err="1">
                <a:solidFill>
                  <a:srgbClr val="002060"/>
                </a:solidFill>
                <a:latin typeface="Calibri"/>
              </a:rPr>
              <a:t>Provinsi</a:t>
            </a:r>
            <a:r>
              <a:rPr lang="en-US" sz="32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Calibri"/>
              </a:rPr>
              <a:t>Lampun</a:t>
            </a:r>
            <a:r>
              <a:rPr lang="en-US" sz="3200" b="1" dirty="0">
                <a:solidFill>
                  <a:srgbClr val="002060"/>
                </a:solidFill>
                <a:latin typeface="Calibri"/>
              </a:rPr>
              <a:t>g</a:t>
            </a:r>
            <a:endParaRPr kumimoji="0" lang="en-ID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6" name="Diagram 85">
            <a:extLst>
              <a:ext uri="{FF2B5EF4-FFF2-40B4-BE49-F238E27FC236}">
                <a16:creationId xmlns="" xmlns:a16="http://schemas.microsoft.com/office/drawing/2014/main" id="{4ACFF406-9C57-44A3-94FB-714133E8DC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8083688"/>
              </p:ext>
            </p:extLst>
          </p:nvPr>
        </p:nvGraphicFramePr>
        <p:xfrm>
          <a:off x="5858962" y="980723"/>
          <a:ext cx="6026671" cy="5515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FF82619F-191C-4A6C-8F4A-04259A680FC5}"/>
              </a:ext>
            </a:extLst>
          </p:cNvPr>
          <p:cNvSpPr txBox="1"/>
          <p:nvPr/>
        </p:nvSpPr>
        <p:spPr>
          <a:xfrm>
            <a:off x="11369040" y="6496678"/>
            <a:ext cx="82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E908416-8AB5-475B-89DF-0B76ED757066}" type="slidenum">
              <a:rPr lang="en-ID" b="1">
                <a:solidFill>
                  <a:srgbClr val="156A75"/>
                </a:solidFill>
              </a:rPr>
              <a:pPr algn="r"/>
              <a:t>13</a:t>
            </a:fld>
            <a:endParaRPr lang="en-ID" b="1" dirty="0">
              <a:solidFill>
                <a:srgbClr val="156A75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365760" y="1088825"/>
            <a:ext cx="4669573" cy="47467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>
                <a:solidFill>
                  <a:schemeClr val="bg1"/>
                </a:solidFill>
              </a:rPr>
              <a:t>SK NOMOR 65 TAHUN 2017 BELUM DITINDAK LANJUTI </a:t>
            </a:r>
            <a:r>
              <a:rPr lang="en-AU" sz="3600" dirty="0" smtClean="0">
                <a:solidFill>
                  <a:schemeClr val="bg1"/>
                </a:solidFill>
              </a:rPr>
              <a:t>DISEBABKAN ANTARA </a:t>
            </a:r>
            <a:r>
              <a:rPr lang="en-AU" sz="3600" dirty="0">
                <a:solidFill>
                  <a:schemeClr val="bg1"/>
                </a:solidFill>
              </a:rPr>
              <a:t>LAIN</a:t>
            </a:r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F9C42874-9EC7-403B-802B-DA01AC793000}"/>
              </a:ext>
            </a:extLst>
          </p:cNvPr>
          <p:cNvSpPr/>
          <p:nvPr/>
        </p:nvSpPr>
        <p:spPr>
          <a:xfrm>
            <a:off x="5184964" y="1288330"/>
            <a:ext cx="590873" cy="471771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F9C42874-9EC7-403B-802B-DA01AC793000}"/>
              </a:ext>
            </a:extLst>
          </p:cNvPr>
          <p:cNvSpPr/>
          <p:nvPr/>
        </p:nvSpPr>
        <p:spPr>
          <a:xfrm>
            <a:off x="5184964" y="2471508"/>
            <a:ext cx="590873" cy="47177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F9C42874-9EC7-403B-802B-DA01AC793000}"/>
              </a:ext>
            </a:extLst>
          </p:cNvPr>
          <p:cNvSpPr/>
          <p:nvPr/>
        </p:nvSpPr>
        <p:spPr>
          <a:xfrm>
            <a:off x="5184964" y="3820941"/>
            <a:ext cx="590873" cy="47177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F9C42874-9EC7-403B-802B-DA01AC793000}"/>
              </a:ext>
            </a:extLst>
          </p:cNvPr>
          <p:cNvSpPr/>
          <p:nvPr/>
        </p:nvSpPr>
        <p:spPr>
          <a:xfrm>
            <a:off x="5184963" y="5170374"/>
            <a:ext cx="590873" cy="471771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1740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8434" y="408711"/>
            <a:ext cx="6841490" cy="511678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 marR="5080" indent="1675764">
              <a:lnSpc>
                <a:spcPts val="3100"/>
              </a:lnSpc>
              <a:spcBef>
                <a:spcPts val="819"/>
              </a:spcBef>
            </a:pPr>
            <a:r>
              <a:rPr lang="en-AU" sz="3200" u="none" spc="-75" dirty="0"/>
              <a:t>TATA CARA PENYELESAIAN</a:t>
            </a:r>
            <a:endParaRPr sz="32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401666"/>
              </p:ext>
            </p:extLst>
          </p:nvPr>
        </p:nvGraphicFramePr>
        <p:xfrm>
          <a:off x="390377" y="1035302"/>
          <a:ext cx="11398250" cy="34668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48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78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3255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71120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en-AU" sz="1800" b="1" spc="-25" dirty="0" err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Menindaklanjuti</a:t>
                      </a:r>
                      <a:r>
                        <a:rPr lang="en-AU" sz="1800" b="1" spc="-25" baseline="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SK 65/M.KUKM.2/VII/2017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2534">
                <a:tc>
                  <a:txBody>
                    <a:bodyPr/>
                    <a:lstStyle/>
                    <a:p>
                      <a:pPr marL="9080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marL="0" marR="0" marT="349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0805" marR="207645">
                        <a:lnSpc>
                          <a:spcPts val="2100"/>
                        </a:lnSpc>
                        <a:spcBef>
                          <a:spcPts val="395"/>
                        </a:spcBef>
                      </a:pPr>
                      <a:r>
                        <a:rPr lang="en-AU" sz="1800" spc="-1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Menetapkan</a:t>
                      </a:r>
                      <a:r>
                        <a:rPr lang="en-AU" sz="1800" spc="-10" baseline="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Tim </a:t>
                      </a:r>
                      <a:r>
                        <a:rPr lang="en-AU" sz="1800" spc="-10" baseline="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Penyelesai</a:t>
                      </a:r>
                      <a:endParaRPr sz="1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5016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0805" marR="207645">
                        <a:lnSpc>
                          <a:spcPts val="2100"/>
                        </a:lnSpc>
                        <a:spcBef>
                          <a:spcPts val="395"/>
                        </a:spcBef>
                      </a:pP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5016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0971">
                <a:tc>
                  <a:txBody>
                    <a:bodyPr/>
                    <a:lstStyle/>
                    <a:p>
                      <a:pPr marL="90805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2</a:t>
                      </a:r>
                    </a:p>
                  </a:txBody>
                  <a:tcPr marL="0" marR="0" marT="2984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lang="en-AU" sz="1800" spc="-15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Berita</a:t>
                      </a:r>
                      <a:r>
                        <a:rPr lang="en-AU" sz="1800" spc="-15" baseline="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800" spc="-15" baseline="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Acara</a:t>
                      </a:r>
                      <a:r>
                        <a:rPr lang="en-AU" sz="1800" spc="-15" baseline="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800" spc="-15" baseline="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Penyelesaian</a:t>
                      </a:r>
                      <a:endParaRPr sz="1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8CA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2015">
                <a:tc rowSpan="5">
                  <a:txBody>
                    <a:bodyPr/>
                    <a:lstStyle/>
                    <a:p>
                      <a:pPr marL="9080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3</a:t>
                      </a:r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0805" marR="358775" indent="0" defTabSz="914400" eaLnBrk="1" fontAlgn="auto" latinLnBrk="0" hangingPunct="1">
                        <a:lnSpc>
                          <a:spcPts val="21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spc="-10" dirty="0" err="1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Dinas</a:t>
                      </a:r>
                      <a:r>
                        <a:rPr lang="en-AU" sz="1800" spc="-10" dirty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800" spc="-10" dirty="0" err="1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menyampaikan</a:t>
                      </a:r>
                      <a:r>
                        <a:rPr lang="en-AU" sz="1800" spc="-10" dirty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800" spc="-10" dirty="0" err="1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dokumen</a:t>
                      </a:r>
                      <a:r>
                        <a:rPr lang="en-AU" sz="1800" spc="-10" dirty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800" spc="-10" dirty="0" err="1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kepada</a:t>
                      </a:r>
                      <a:r>
                        <a:rPr lang="en-AU" sz="1800" spc="-10" dirty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800" spc="-10" dirty="0" err="1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Deputi</a:t>
                      </a:r>
                      <a:r>
                        <a:rPr lang="en-AU" sz="1800" spc="-10" dirty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800" spc="-10" dirty="0" err="1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Bidang</a:t>
                      </a:r>
                      <a:r>
                        <a:rPr lang="en-AU" sz="1800" spc="-10" dirty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800" spc="-10" dirty="0" err="1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Perkoperasian</a:t>
                      </a:r>
                      <a:r>
                        <a:rPr lang="en-AU" sz="1800" spc="-10" dirty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800" spc="-10" dirty="0" err="1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untuk</a:t>
                      </a:r>
                      <a:r>
                        <a:rPr lang="en-AU" sz="1800" spc="-10" baseline="0" dirty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800" spc="-10" baseline="0" dirty="0" err="1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diumumkan</a:t>
                      </a:r>
                      <a:r>
                        <a:rPr lang="en-AU" sz="1800" spc="-10" baseline="0" dirty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800" spc="-10" baseline="0" dirty="0" err="1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dalam</a:t>
                      </a:r>
                      <a:r>
                        <a:rPr lang="en-AU" sz="1800" spc="-10" baseline="0" dirty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800" spc="-10" baseline="0" dirty="0" err="1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Berita</a:t>
                      </a:r>
                      <a:r>
                        <a:rPr lang="en-AU" sz="1800" spc="-10" baseline="0" dirty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Negara RI </a:t>
                      </a:r>
                      <a:r>
                        <a:rPr lang="en-AU" sz="1800" spc="-10" baseline="0" dirty="0" err="1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dengan</a:t>
                      </a:r>
                      <a:r>
                        <a:rPr lang="en-AU" sz="1800" spc="-10" baseline="0" dirty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AU" sz="1800" spc="-10" baseline="0" dirty="0" err="1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melampirkan</a:t>
                      </a:r>
                      <a:r>
                        <a:rPr lang="en-AU" sz="1800" spc="-10" baseline="0" dirty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:</a:t>
                      </a:r>
                      <a:endParaRPr lang="en-AU" sz="1800" dirty="0">
                        <a:solidFill>
                          <a:schemeClr val="bg1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3365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0805" marR="358775" indent="0" defTabSz="914400" eaLnBrk="1" fontAlgn="auto" latinLnBrk="0" hangingPunct="1">
                        <a:lnSpc>
                          <a:spcPts val="21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800" dirty="0">
                        <a:latin typeface="+mn-lt"/>
                        <a:cs typeface="Calibri"/>
                      </a:endParaRPr>
                    </a:p>
                  </a:txBody>
                  <a:tcPr marL="0" marR="0" marT="476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394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238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203200" indent="0" algn="ctr" defTabSz="914400" eaLnBrk="1" fontAlgn="auto" latinLnBrk="0" hangingPunct="1">
                        <a:lnSpc>
                          <a:spcPct val="995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a.</a:t>
                      </a:r>
                    </a:p>
                  </a:txBody>
                  <a:tcPr marL="0" marR="0" marT="3365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1393825">
                        <a:lnSpc>
                          <a:spcPts val="2100"/>
                        </a:lnSpc>
                        <a:spcBef>
                          <a:spcPts val="335"/>
                        </a:spcBef>
                      </a:pPr>
                      <a:r>
                        <a:rPr lang="en-AU" sz="18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SK Tim </a:t>
                      </a:r>
                      <a:r>
                        <a:rPr lang="en-AU" sz="180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Penyelesaian</a:t>
                      </a:r>
                      <a:r>
                        <a:rPr lang="en-AU" sz="18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80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dan</a:t>
                      </a:r>
                      <a:r>
                        <a:rPr lang="en-AU" sz="18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80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Berita</a:t>
                      </a:r>
                      <a:r>
                        <a:rPr lang="en-AU" sz="18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80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Acara</a:t>
                      </a:r>
                      <a:r>
                        <a:rPr lang="en-AU" sz="18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80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Penyelesaian</a:t>
                      </a:r>
                      <a:endParaRPr sz="1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254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172720" algn="ctr">
                        <a:lnSpc>
                          <a:spcPts val="2100"/>
                        </a:lnSpc>
                        <a:spcBef>
                          <a:spcPts val="395"/>
                        </a:spcBef>
                      </a:pPr>
                      <a:r>
                        <a:rPr lang="en-AU" sz="18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b.</a:t>
                      </a:r>
                    </a:p>
                  </a:txBody>
                  <a:tcPr marL="0" marR="0" marT="5016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AU" sz="1800" spc="-1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SK </a:t>
                      </a:r>
                      <a:r>
                        <a:rPr lang="en-AU" sz="1800" spc="-1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Pengesahan</a:t>
                      </a:r>
                      <a:r>
                        <a:rPr lang="en-AU" sz="1800" spc="-1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800" spc="-1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Akta</a:t>
                      </a:r>
                      <a:r>
                        <a:rPr lang="en-AU" sz="1800" spc="-1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800" spc="-1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Pendirian</a:t>
                      </a:r>
                      <a:r>
                        <a:rPr lang="en-AU" sz="1800" spc="-10" baseline="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800" spc="-10" baseline="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Koperasi</a:t>
                      </a:r>
                      <a:r>
                        <a:rPr lang="en-AU" sz="1800" spc="-10" baseline="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(</a:t>
                      </a:r>
                      <a:r>
                        <a:rPr lang="en-AU" sz="1800" spc="-10" baseline="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Asli</a:t>
                      </a:r>
                      <a:r>
                        <a:rPr lang="en-AU" sz="1800" spc="-10" baseline="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/</a:t>
                      </a:r>
                      <a:r>
                        <a:rPr lang="en-AU" sz="1800" spc="-10" baseline="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Salinan</a:t>
                      </a:r>
                      <a:r>
                        <a:rPr lang="en-AU" sz="1800" spc="-10" baseline="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yang </a:t>
                      </a:r>
                      <a:r>
                        <a:rPr lang="en-AU" sz="1800" spc="-10" baseline="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dilegalisir</a:t>
                      </a:r>
                      <a:r>
                        <a:rPr lang="en-AU" sz="1800" spc="-10" baseline="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800" spc="-10" baseline="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Dinas</a:t>
                      </a:r>
                      <a:r>
                        <a:rPr lang="en-AU" sz="1800" spc="-10" baseline="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800" spc="-10" baseline="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setempat</a:t>
                      </a:r>
                      <a:r>
                        <a:rPr lang="en-AU" sz="1800" spc="-10" baseline="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1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299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49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172720" algn="ctr">
                        <a:lnSpc>
                          <a:spcPts val="2100"/>
                        </a:lnSpc>
                        <a:spcBef>
                          <a:spcPts val="395"/>
                        </a:spcBef>
                      </a:pPr>
                      <a:r>
                        <a:rPr lang="en-AU" sz="18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c.</a:t>
                      </a:r>
                    </a:p>
                  </a:txBody>
                  <a:tcPr marL="0" marR="0" marT="5016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lang="en-AU" sz="1800" spc="-15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Anggaran</a:t>
                      </a:r>
                      <a:r>
                        <a:rPr lang="en-AU" sz="1800" spc="-15" baseline="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800" spc="-15" baseline="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Dasar</a:t>
                      </a:r>
                      <a:r>
                        <a:rPr lang="en-AU" sz="1800" spc="-15" baseline="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800" spc="-15" baseline="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Koperasi</a:t>
                      </a:r>
                      <a:r>
                        <a:rPr lang="en-AU" sz="1800" spc="-15" baseline="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yang </a:t>
                      </a:r>
                      <a:r>
                        <a:rPr lang="en-AU" sz="1800" spc="-15" baseline="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dibubarkan</a:t>
                      </a:r>
                      <a:r>
                        <a:rPr lang="en-AU" sz="1800" spc="-15" baseline="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(</a:t>
                      </a:r>
                      <a:r>
                        <a:rPr lang="en-AU" sz="1800" spc="-15" baseline="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Asli</a:t>
                      </a:r>
                      <a:r>
                        <a:rPr lang="en-AU" sz="1800" spc="-15" baseline="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/</a:t>
                      </a:r>
                      <a:r>
                        <a:rPr lang="en-AU" sz="1800" spc="-15" baseline="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Salinan</a:t>
                      </a:r>
                      <a:r>
                        <a:rPr lang="en-AU" sz="1800" spc="-15" baseline="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yang </a:t>
                      </a:r>
                      <a:r>
                        <a:rPr lang="en-AU" sz="1800" spc="-15" baseline="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dilegalisir</a:t>
                      </a:r>
                      <a:r>
                        <a:rPr lang="en-AU" sz="1800" spc="-15" baseline="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800" spc="-15" baseline="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Dinas</a:t>
                      </a:r>
                      <a:r>
                        <a:rPr lang="en-AU" sz="1800" spc="-15" baseline="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800" spc="-15" baseline="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setempat</a:t>
                      </a:r>
                      <a:r>
                        <a:rPr lang="en-AU" sz="1800" spc="-15" baseline="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1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47676">
                <a:tc vMerge="1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139065" algn="ctr">
                        <a:lnSpc>
                          <a:spcPts val="2100"/>
                        </a:lnSpc>
                        <a:spcBef>
                          <a:spcPts val="365"/>
                        </a:spcBef>
                      </a:pPr>
                      <a:r>
                        <a:rPr lang="en-AU" sz="18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d.</a:t>
                      </a:r>
                      <a:endParaRPr sz="1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635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125095">
                        <a:lnSpc>
                          <a:spcPts val="2100"/>
                        </a:lnSpc>
                        <a:spcBef>
                          <a:spcPts val="365"/>
                        </a:spcBef>
                      </a:pPr>
                      <a:r>
                        <a:rPr lang="en-AU" sz="180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Perubahan</a:t>
                      </a:r>
                      <a:r>
                        <a:rPr lang="en-AU" sz="18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80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Anggaran</a:t>
                      </a:r>
                      <a:r>
                        <a:rPr lang="en-AU" sz="18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80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Dasar</a:t>
                      </a:r>
                      <a:r>
                        <a:rPr lang="en-AU" sz="18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(</a:t>
                      </a:r>
                      <a:r>
                        <a:rPr lang="en-AU" sz="180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Asli</a:t>
                      </a:r>
                      <a:r>
                        <a:rPr lang="en-AU" sz="180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/</a:t>
                      </a:r>
                      <a:r>
                        <a:rPr lang="en-AU" sz="180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Salinan</a:t>
                      </a:r>
                      <a:r>
                        <a:rPr lang="en-AU" sz="1800" baseline="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yang </a:t>
                      </a:r>
                      <a:r>
                        <a:rPr lang="en-AU" sz="1800" baseline="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dilegalisir</a:t>
                      </a:r>
                      <a:r>
                        <a:rPr lang="en-AU" sz="1800" baseline="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800" baseline="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Dinas</a:t>
                      </a:r>
                      <a:r>
                        <a:rPr lang="en-AU" sz="1800" baseline="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AU" sz="1800" baseline="0" dirty="0" err="1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setempat</a:t>
                      </a:r>
                      <a:r>
                        <a:rPr lang="en-AU" sz="1800" baseline="0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1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635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1894922" y="6616700"/>
            <a:ext cx="2063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13</a:t>
            </a: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="" xmlns:a16="http://schemas.microsoft.com/office/drawing/2014/main" id="{86BFEC12-D9C9-4C7E-B428-27A2E751B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969" y="5001347"/>
            <a:ext cx="67691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AU" altLang="en-US" sz="1600" dirty="0">
              <a:latin typeface="Tw Cen MT" panose="020B0602020104020603" pitchFamily="34" charset="0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="" xmlns:a16="http://schemas.microsoft.com/office/drawing/2014/main" id="{EF1157A1-C236-46D4-86EB-67AEBAB59DA8}"/>
              </a:ext>
            </a:extLst>
          </p:cNvPr>
          <p:cNvSpPr/>
          <p:nvPr/>
        </p:nvSpPr>
        <p:spPr>
          <a:xfrm>
            <a:off x="343969" y="4804756"/>
            <a:ext cx="7294532" cy="16745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id-ID" altLang="en-US" dirty="0">
                <a:solidFill>
                  <a:schemeClr val="tx1"/>
                </a:solidFill>
                <a:latin typeface="Tw Cen MT" panose="020B0602020104020603" pitchFamily="34" charset="0"/>
              </a:rPr>
              <a:t>Apabila tidak ditemukan alamat koperasi, pengawas dan pengurus koperasi, maka tim penyelesai melampirkan surat ket lurah setempat bahwa koperasi tidak ditemuka</a:t>
            </a:r>
            <a:r>
              <a:rPr lang="en-AU" altLang="en-US" dirty="0">
                <a:solidFill>
                  <a:schemeClr val="tx1"/>
                </a:solidFill>
                <a:latin typeface="Tw Cen MT" panose="020B0602020104020603" pitchFamily="34" charset="0"/>
              </a:rPr>
              <a:t>n</a:t>
            </a: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id-ID" altLang="en-US" dirty="0">
                <a:solidFill>
                  <a:schemeClr val="tx1"/>
                </a:solidFill>
                <a:latin typeface="Tw Cen MT" panose="020B0602020104020603" pitchFamily="34" charset="0"/>
              </a:rPr>
              <a:t>Apabila dokumen anggaran dasar koperasi tidak ditemukan maka Tim penyelesai </a:t>
            </a:r>
            <a:r>
              <a:rPr lang="en-AU" altLang="en-US" dirty="0" err="1">
                <a:solidFill>
                  <a:schemeClr val="tx1"/>
                </a:solidFill>
                <a:latin typeface="Tw Cen MT" panose="020B0602020104020603" pitchFamily="34" charset="0"/>
              </a:rPr>
              <a:t>malmpirkan</a:t>
            </a:r>
            <a:r>
              <a:rPr lang="en-AU" altLang="en-US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id-ID" altLang="en-US" dirty="0">
                <a:solidFill>
                  <a:schemeClr val="tx1"/>
                </a:solidFill>
                <a:latin typeface="Tw Cen MT" panose="020B0602020104020603" pitchFamily="34" charset="0"/>
              </a:rPr>
              <a:t>surat </a:t>
            </a:r>
            <a:r>
              <a:rPr lang="en-AU" altLang="en-US" dirty="0" err="1">
                <a:solidFill>
                  <a:schemeClr val="tx1"/>
                </a:solidFill>
                <a:latin typeface="Tw Cen MT" panose="020B0602020104020603" pitchFamily="34" charset="0"/>
              </a:rPr>
              <a:t>keterangan</a:t>
            </a:r>
            <a:r>
              <a:rPr lang="en-AU" altLang="en-US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  <a:r>
              <a:rPr lang="id-ID" altLang="en-US" dirty="0">
                <a:solidFill>
                  <a:schemeClr val="tx1"/>
                </a:solidFill>
                <a:latin typeface="Tw Cen MT" panose="020B0602020104020603" pitchFamily="34" charset="0"/>
              </a:rPr>
              <a:t>kehilangan dari kepolisian</a:t>
            </a:r>
            <a:endParaRPr lang="en-AU" altLang="en-US" dirty="0">
              <a:solidFill>
                <a:schemeClr val="tx1"/>
              </a:solidFill>
              <a:latin typeface="Tw Cen MT" panose="020B0602020104020603" pitchFamily="34" charset="0"/>
            </a:endParaRPr>
          </a:p>
          <a:p>
            <a:pPr algn="ctr">
              <a:defRPr/>
            </a:pPr>
            <a:endParaRPr lang="id-ID" dirty="0"/>
          </a:p>
        </p:txBody>
      </p:sp>
      <p:pic>
        <p:nvPicPr>
          <p:cNvPr id="8" name="Picture 2" descr="C:\Users\Hp\Downloads\BBI_Logo_White-01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1574" y="5073737"/>
            <a:ext cx="1529723" cy="1560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058" y="5108796"/>
            <a:ext cx="1827727" cy="137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56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6C1D13DB-9DDF-4689-9D12-337A5B792420}"/>
              </a:ext>
            </a:extLst>
          </p:cNvPr>
          <p:cNvCxnSpPr>
            <a:cxnSpLocks/>
          </p:cNvCxnSpPr>
          <p:nvPr/>
        </p:nvCxnSpPr>
        <p:spPr>
          <a:xfrm>
            <a:off x="-69011" y="1048344"/>
            <a:ext cx="8009231" cy="0"/>
          </a:xfrm>
          <a:prstGeom prst="line">
            <a:avLst/>
          </a:prstGeom>
          <a:ln w="101600" cap="rnd" cmpd="thickThin">
            <a:solidFill>
              <a:srgbClr val="173E5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A05D1E61-4391-4A32-A8A4-897551B1EE2A}"/>
              </a:ext>
            </a:extLst>
          </p:cNvPr>
          <p:cNvSpPr txBox="1"/>
          <p:nvPr/>
        </p:nvSpPr>
        <p:spPr>
          <a:xfrm>
            <a:off x="1396538" y="199599"/>
            <a:ext cx="95928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173E5D"/>
                </a:solidFill>
              </a:rPr>
              <a:t>TATA CARA PEMBUBARAN KOPERASI SETELAH DIKELUARKANNYA</a:t>
            </a:r>
          </a:p>
          <a:p>
            <a:pPr algn="ctr"/>
            <a:r>
              <a:rPr lang="en-US" sz="2000" b="1" dirty="0">
                <a:solidFill>
                  <a:srgbClr val="173E5D"/>
                </a:solidFill>
              </a:rPr>
              <a:t>PERMENKUMHAM NOMOR 14 TAHUN 2019</a:t>
            </a:r>
            <a:endParaRPr lang="en-ID" sz="2000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="" xmlns:a16="http://schemas.microsoft.com/office/drawing/2014/main" id="{1C69921D-FA15-4A42-B4DA-1DF33C45D862}"/>
              </a:ext>
            </a:extLst>
          </p:cNvPr>
          <p:cNvSpPr txBox="1">
            <a:spLocks/>
          </p:cNvSpPr>
          <p:nvPr/>
        </p:nvSpPr>
        <p:spPr bwMode="auto">
          <a:xfrm>
            <a:off x="552276" y="1272329"/>
            <a:ext cx="11085542" cy="476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AU" altLang="id-ID" sz="2000" dirty="0" err="1">
                <a:latin typeface="Adobe Caslon Pro" panose="0205050205050A020403" pitchFamily="18" charset="0"/>
              </a:rPr>
              <a:t>Inventarisasi</a:t>
            </a:r>
            <a:r>
              <a:rPr lang="en-AU" altLang="id-ID" sz="2000" dirty="0">
                <a:latin typeface="Adobe Caslon Pro" panose="0205050205050A020403" pitchFamily="18" charset="0"/>
              </a:rPr>
              <a:t> data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koperasi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tidak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aktif</a:t>
            </a:r>
            <a:endParaRPr lang="en-AU" altLang="id-ID" sz="2000" dirty="0">
              <a:latin typeface="Adobe Caslon Pro" panose="0205050205050A020403" pitchFamily="18" charset="0"/>
            </a:endParaRPr>
          </a:p>
          <a:p>
            <a:pPr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AU" altLang="id-ID" sz="2000" dirty="0" err="1">
                <a:latin typeface="Adobe Caslon Pro" panose="0205050205050A020403" pitchFamily="18" charset="0"/>
              </a:rPr>
              <a:t>Pengumuman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atau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pemberitahuan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rencana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pembubaran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koperasi</a:t>
            </a:r>
            <a:r>
              <a:rPr lang="en-AU" altLang="id-ID" sz="2000" dirty="0">
                <a:latin typeface="Adobe Caslon Pro" panose="0205050205050A020403" pitchFamily="18" charset="0"/>
              </a:rPr>
              <a:t>,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dalam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pengumuman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dicantumkan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waktu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sanggahan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keberatan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untuk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dibubarkan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</a:p>
          <a:p>
            <a:pPr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AU" altLang="id-ID" sz="2000" dirty="0" err="1">
                <a:latin typeface="Adobe Caslon Pro" panose="0205050205050A020403" pitchFamily="18" charset="0"/>
              </a:rPr>
              <a:t>Waktu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sanggahan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tersebut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diberikan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waktu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selama</a:t>
            </a:r>
            <a:r>
              <a:rPr lang="en-AU" altLang="id-ID" sz="2000" dirty="0">
                <a:latin typeface="Adobe Caslon Pro" panose="0205050205050A020403" pitchFamily="18" charset="0"/>
              </a:rPr>
              <a:t> 2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bulan</a:t>
            </a:r>
            <a:r>
              <a:rPr lang="en-AU" altLang="id-ID" sz="2000" dirty="0">
                <a:latin typeface="Adobe Caslon Pro" panose="0205050205050A020403" pitchFamily="18" charset="0"/>
              </a:rPr>
              <a:t>,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apabila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koperasi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keberatan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untuk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dibubarkan</a:t>
            </a:r>
            <a:r>
              <a:rPr lang="en-AU" altLang="id-ID" sz="2000" dirty="0">
                <a:latin typeface="Adobe Caslon Pro" panose="0205050205050A020403" pitchFamily="18" charset="0"/>
              </a:rPr>
              <a:t> yang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diketahui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oleh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anggota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koperasi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maka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dalam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waktu</a:t>
            </a:r>
            <a:r>
              <a:rPr lang="en-AU" altLang="id-ID" sz="2000" dirty="0">
                <a:latin typeface="Adobe Caslon Pro" panose="0205050205050A020403" pitchFamily="18" charset="0"/>
              </a:rPr>
              <a:t> 1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bulan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Dinas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dapat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mengeluarkan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surat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pernyataan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keberatan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diterima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atau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ditolak</a:t>
            </a:r>
            <a:endParaRPr lang="en-AU" altLang="id-ID" sz="2000" dirty="0">
              <a:latin typeface="Adobe Caslon Pro" panose="0205050205050A020403" pitchFamily="18" charset="0"/>
            </a:endParaRPr>
          </a:p>
          <a:p>
            <a:pPr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AU" altLang="id-ID" sz="2000" dirty="0" err="1">
                <a:latin typeface="Adobe Caslon Pro" panose="0205050205050A020403" pitchFamily="18" charset="0"/>
              </a:rPr>
              <a:t>Apabila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pernyataan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keberatan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tersebut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diterima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maka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Dinas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b="1" dirty="0" err="1">
                <a:latin typeface="Adobe Caslon Pro" panose="0205050205050A020403" pitchFamily="18" charset="0"/>
              </a:rPr>
              <a:t>wajib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menyampaikan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pembatalan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rencana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pembubaran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koperasi</a:t>
            </a:r>
            <a:endParaRPr lang="en-AU" altLang="id-ID" sz="2000" dirty="0">
              <a:latin typeface="Adobe Caslon Pro" panose="0205050205050A020403" pitchFamily="18" charset="0"/>
            </a:endParaRPr>
          </a:p>
          <a:p>
            <a:pPr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AU" altLang="id-ID" sz="2000" dirty="0" err="1">
                <a:latin typeface="Adobe Caslon Pro" panose="0205050205050A020403" pitchFamily="18" charset="0"/>
              </a:rPr>
              <a:t>Apabila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pernyataan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keberatan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tersebut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ditolak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maka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Dinas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mengusulkan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ke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Kementerian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Koperasi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dan</a:t>
            </a:r>
            <a:r>
              <a:rPr lang="en-AU" altLang="id-ID" sz="2000" dirty="0">
                <a:latin typeface="Adobe Caslon Pro" panose="0205050205050A020403" pitchFamily="18" charset="0"/>
              </a:rPr>
              <a:t> UKM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Cq</a:t>
            </a:r>
            <a:r>
              <a:rPr lang="en-AU" altLang="id-ID" sz="2000" dirty="0">
                <a:latin typeface="Adobe Caslon Pro" panose="0205050205050A020403" pitchFamily="18" charset="0"/>
              </a:rPr>
              <a:t>.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Deputi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Bidang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Perkoperasian</a:t>
            </a:r>
            <a:endParaRPr lang="en-AU" altLang="id-ID" sz="2000" dirty="0">
              <a:latin typeface="Adobe Caslon Pro" panose="0205050205050A020403" pitchFamily="18" charset="0"/>
            </a:endParaRPr>
          </a:p>
          <a:p>
            <a:pPr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AU" altLang="id-ID" sz="2000" dirty="0" err="1">
                <a:latin typeface="Adobe Caslon Pro" panose="0205050205050A020403" pitchFamily="18" charset="0"/>
              </a:rPr>
              <a:t>Dinas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menyampaikan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usulan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Pembubaran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Koperasi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kepada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Deputi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Bidang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Perkoperasian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dengan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melampirkan</a:t>
            </a:r>
            <a:r>
              <a:rPr lang="en-AU" altLang="id-ID" sz="2000" dirty="0">
                <a:latin typeface="Adobe Caslon Pro" panose="0205050205050A020403" pitchFamily="18" charset="0"/>
              </a:rPr>
              <a:t> :</a:t>
            </a:r>
          </a:p>
          <a:p>
            <a:pPr marL="0" indent="0">
              <a:buClr>
                <a:schemeClr val="accent1"/>
              </a:buClr>
              <a:buFontTx/>
              <a:buNone/>
              <a:defRPr/>
            </a:pPr>
            <a:r>
              <a:rPr lang="id-ID" altLang="id-ID" sz="2000" dirty="0">
                <a:latin typeface="Adobe Caslon Pro" panose="0205050205050A020403" pitchFamily="18" charset="0"/>
              </a:rPr>
              <a:t>      a.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Dokumen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rencana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Pembubaran</a:t>
            </a:r>
            <a:endParaRPr lang="en-AU" altLang="id-ID" sz="2000" dirty="0">
              <a:latin typeface="Adobe Caslon Pro" panose="0205050205050A020403" pitchFamily="18" charset="0"/>
            </a:endParaRPr>
          </a:p>
          <a:p>
            <a:pPr marL="0" indent="0">
              <a:buClr>
                <a:schemeClr val="accent1"/>
              </a:buClr>
              <a:buFontTx/>
              <a:buNone/>
              <a:defRPr/>
            </a:pPr>
            <a:r>
              <a:rPr lang="id-ID" altLang="id-ID" sz="2000" dirty="0">
                <a:latin typeface="Adobe Caslon Pro" panose="0205050205050A020403" pitchFamily="18" charset="0"/>
              </a:rPr>
              <a:t>      b.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Alasan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Koperasi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dibubarkan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</a:p>
          <a:p>
            <a:pPr marL="0" indent="0">
              <a:buClr>
                <a:schemeClr val="accent1"/>
              </a:buClr>
              <a:buFontTx/>
              <a:buNone/>
              <a:defRPr/>
            </a:pPr>
            <a:r>
              <a:rPr lang="id-ID" altLang="id-ID" sz="2000" dirty="0">
                <a:latin typeface="Adobe Caslon Pro" panose="0205050205050A020403" pitchFamily="18" charset="0"/>
              </a:rPr>
              <a:t>      c.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Mencantumkan</a:t>
            </a:r>
            <a:r>
              <a:rPr lang="en-AU" altLang="id-ID" sz="2000" dirty="0">
                <a:latin typeface="Adobe Caslon Pro" panose="0205050205050A020403" pitchFamily="18" charset="0"/>
              </a:rPr>
              <a:t>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usulan</a:t>
            </a:r>
            <a:r>
              <a:rPr lang="en-AU" altLang="id-ID" sz="2000" dirty="0">
                <a:latin typeface="Adobe Caslon Pro" panose="0205050205050A020403" pitchFamily="18" charset="0"/>
              </a:rPr>
              <a:t> Tim </a:t>
            </a:r>
            <a:r>
              <a:rPr lang="en-AU" altLang="id-ID" sz="2000" dirty="0" err="1">
                <a:latin typeface="Adobe Caslon Pro" panose="0205050205050A020403" pitchFamily="18" charset="0"/>
              </a:rPr>
              <a:t>Penyelesai</a:t>
            </a:r>
            <a:endParaRPr lang="en-AU" altLang="id-ID" sz="2000" dirty="0">
              <a:latin typeface="Adobe Caslon Pro" panose="0205050205050A0204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9894" y="5140577"/>
            <a:ext cx="1827727" cy="1370505"/>
          </a:xfrm>
          <a:prstGeom prst="rect">
            <a:avLst/>
          </a:prstGeom>
        </p:spPr>
      </p:pic>
      <p:pic>
        <p:nvPicPr>
          <p:cNvPr id="7" name="Picture 2" descr="C:\Users\Hp\Downloads\BBI_Logo_White-01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563" y="5140577"/>
            <a:ext cx="1529723" cy="1560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531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6C1D13DB-9DDF-4689-9D12-337A5B792420}"/>
              </a:ext>
            </a:extLst>
          </p:cNvPr>
          <p:cNvCxnSpPr>
            <a:cxnSpLocks/>
          </p:cNvCxnSpPr>
          <p:nvPr/>
        </p:nvCxnSpPr>
        <p:spPr>
          <a:xfrm>
            <a:off x="-69011" y="965219"/>
            <a:ext cx="8009231" cy="0"/>
          </a:xfrm>
          <a:prstGeom prst="line">
            <a:avLst/>
          </a:prstGeom>
          <a:ln w="101600" cap="rnd" cmpd="thickThin">
            <a:solidFill>
              <a:srgbClr val="173E5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A05D1E61-4391-4A32-A8A4-897551B1EE2A}"/>
              </a:ext>
            </a:extLst>
          </p:cNvPr>
          <p:cNvSpPr txBox="1"/>
          <p:nvPr/>
        </p:nvSpPr>
        <p:spPr>
          <a:xfrm>
            <a:off x="1396538" y="199599"/>
            <a:ext cx="95928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173E5D"/>
                </a:solidFill>
              </a:rPr>
              <a:t>TATA CARA PEMBUBARAN KOPERASI SETELAH DIKELUARKANNYA</a:t>
            </a:r>
          </a:p>
          <a:p>
            <a:pPr algn="ctr"/>
            <a:r>
              <a:rPr lang="en-US" sz="2000" b="1" dirty="0">
                <a:solidFill>
                  <a:srgbClr val="173E5D"/>
                </a:solidFill>
              </a:rPr>
              <a:t>PERMENKUMHAM NOMOR 14 TAHUN 2019</a:t>
            </a:r>
            <a:endParaRPr lang="en-ID" sz="2000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="" xmlns:a16="http://schemas.microsoft.com/office/drawing/2014/main" id="{A310E73B-B0EE-42BF-8E70-7EA7C243D2A0}"/>
              </a:ext>
            </a:extLst>
          </p:cNvPr>
          <p:cNvSpPr txBox="1">
            <a:spLocks/>
          </p:cNvSpPr>
          <p:nvPr/>
        </p:nvSpPr>
        <p:spPr bwMode="auto">
          <a:xfrm>
            <a:off x="299258" y="1024805"/>
            <a:ext cx="11687695" cy="585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>
              <a:buClr>
                <a:schemeClr val="tx1"/>
              </a:buClr>
              <a:buFont typeface="+mj-lt"/>
              <a:buAutoNum type="arabicPeriod" startAt="7"/>
              <a:defRPr/>
            </a:pPr>
            <a:r>
              <a:rPr lang="id-ID" altLang="id-ID" sz="2000" dirty="0">
                <a:latin typeface="Adobe Caslon Pro" panose="0205050205050A020403" pitchFamily="18" charset="0"/>
              </a:rPr>
              <a:t>Deputi Bidang </a:t>
            </a:r>
            <a:r>
              <a:rPr lang="en-ID" altLang="id-ID" sz="2000" dirty="0" err="1">
                <a:latin typeface="Adobe Caslon Pro" panose="0205050205050A020403" pitchFamily="18" charset="0"/>
              </a:rPr>
              <a:t>Perkoperasian</a:t>
            </a:r>
            <a:r>
              <a:rPr lang="id-ID" altLang="id-ID" sz="2000" dirty="0">
                <a:latin typeface="Adobe Caslon Pro" panose="0205050205050A020403" pitchFamily="18" charset="0"/>
              </a:rPr>
              <a:t> memverifikasi dokumen yang disampaikan oleh Dinas, apabila dinyatakan lengkap dan benar Deputi Bidang </a:t>
            </a:r>
            <a:r>
              <a:rPr lang="en-ID" altLang="id-ID" sz="2000" dirty="0" err="1">
                <a:latin typeface="Adobe Caslon Pro" panose="0205050205050A020403" pitchFamily="18" charset="0"/>
              </a:rPr>
              <a:t>Perkoperasian</a:t>
            </a:r>
            <a:r>
              <a:rPr lang="id-ID" altLang="id-ID" sz="2000" dirty="0">
                <a:latin typeface="Adobe Caslon Pro" panose="0205050205050A020403" pitchFamily="18" charset="0"/>
              </a:rPr>
              <a:t> mengeluarkan Surat Keputusan Pembubaran Koperasi dan disampaikan ke Dinas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7"/>
              <a:defRPr/>
            </a:pPr>
            <a:r>
              <a:rPr lang="id-ID" altLang="id-ID" sz="2000" dirty="0">
                <a:latin typeface="Adobe Caslon Pro" panose="0205050205050A020403" pitchFamily="18" charset="0"/>
              </a:rPr>
              <a:t>Dinas menetapkan Tim Penyelesai pembubaran koperasi berdasarkan Surat Keputusan Pembubaran Koperasi tersebut</a:t>
            </a: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7"/>
              <a:defRPr/>
            </a:pPr>
            <a:r>
              <a:rPr lang="id-ID" altLang="id-ID" sz="2000" dirty="0">
                <a:latin typeface="Adobe Caslon Pro" panose="0205050205050A020403" pitchFamily="18" charset="0"/>
              </a:rPr>
              <a:t>Tim Penyelesai menyampaikan berita acara penyelesaian pembubaran koperasi kepada Kementerian Koperasi dan UKM </a:t>
            </a:r>
            <a:r>
              <a:rPr lang="en-ID" altLang="id-ID" sz="2000" dirty="0">
                <a:latin typeface="Adobe Caslon Pro" panose="0205050205050A020403" pitchFamily="18" charset="0"/>
              </a:rPr>
              <a:t>C</a:t>
            </a:r>
            <a:r>
              <a:rPr lang="id-ID" altLang="id-ID" sz="2000" dirty="0">
                <a:latin typeface="Adobe Caslon Pro" panose="0205050205050A020403" pitchFamily="18" charset="0"/>
              </a:rPr>
              <a:t>q</a:t>
            </a:r>
            <a:r>
              <a:rPr lang="en-ID" altLang="id-ID" sz="2000" dirty="0">
                <a:latin typeface="Adobe Caslon Pro" panose="0205050205050A020403" pitchFamily="18" charset="0"/>
              </a:rPr>
              <a:t>.</a:t>
            </a:r>
            <a:r>
              <a:rPr lang="id-ID" altLang="id-ID" sz="2000" dirty="0">
                <a:latin typeface="Adobe Caslon Pro" panose="0205050205050A020403" pitchFamily="18" charset="0"/>
              </a:rPr>
              <a:t> Deputi Bidang Perkoperasian beserta kelengkapan lainnya, seperti:</a:t>
            </a:r>
          </a:p>
          <a:p>
            <a:pPr marL="449263" indent="-165100" algn="just" eaLnBrk="1" hangingPunct="1">
              <a:buFontTx/>
              <a:buNone/>
              <a:defRPr/>
            </a:pPr>
            <a:r>
              <a:rPr lang="id-ID" altLang="en-US" sz="2000" dirty="0">
                <a:latin typeface="Adobe Caslon Pro" panose="0205050205050A020403" pitchFamily="18" charset="0"/>
              </a:rPr>
              <a:t>	</a:t>
            </a:r>
            <a:r>
              <a:rPr lang="en-AU" altLang="en-US" sz="2000" dirty="0">
                <a:latin typeface="Adobe Caslon Pro" panose="0205050205050A020403" pitchFamily="18" charset="0"/>
              </a:rPr>
              <a:t>a.</a:t>
            </a:r>
            <a:r>
              <a:rPr lang="id-ID" altLang="en-US" sz="2000" dirty="0">
                <a:latin typeface="Adobe Caslon Pro" panose="0205050205050A020403" pitchFamily="18" charset="0"/>
              </a:rPr>
              <a:t> </a:t>
            </a:r>
            <a:r>
              <a:rPr lang="en-AU" altLang="en-US" sz="2000" dirty="0">
                <a:latin typeface="Adobe Caslon Pro" panose="0205050205050A020403" pitchFamily="18" charset="0"/>
              </a:rPr>
              <a:t>SK Tim </a:t>
            </a:r>
            <a:r>
              <a:rPr lang="en-AU" altLang="en-US" sz="2000" dirty="0" err="1">
                <a:latin typeface="Adobe Caslon Pro" panose="0205050205050A020403" pitchFamily="18" charset="0"/>
              </a:rPr>
              <a:t>Penyelesai</a:t>
            </a:r>
            <a:endParaRPr lang="en-AU" altLang="en-US" sz="2000" dirty="0">
              <a:latin typeface="Adobe Caslon Pro" panose="0205050205050A020403" pitchFamily="18" charset="0"/>
            </a:endParaRPr>
          </a:p>
          <a:p>
            <a:pPr marL="449263" indent="-165100" algn="just" eaLnBrk="1" hangingPunct="1">
              <a:buFontTx/>
              <a:buNone/>
              <a:defRPr/>
            </a:pPr>
            <a:r>
              <a:rPr lang="en-AU" altLang="en-US" sz="2000" dirty="0">
                <a:latin typeface="Adobe Caslon Pro" panose="0205050205050A020403" pitchFamily="18" charset="0"/>
              </a:rPr>
              <a:t>	</a:t>
            </a:r>
            <a:r>
              <a:rPr lang="id-ID" altLang="en-US" sz="2000" dirty="0">
                <a:latin typeface="Adobe Caslon Pro" panose="0205050205050A020403" pitchFamily="18" charset="0"/>
              </a:rPr>
              <a:t>b. Dokumen Pengumuman Pembubaran Koperasi</a:t>
            </a:r>
          </a:p>
          <a:p>
            <a:pPr marL="449263" indent="-165100" algn="just" eaLnBrk="1" hangingPunct="1">
              <a:buFontTx/>
              <a:buNone/>
              <a:defRPr/>
            </a:pPr>
            <a:r>
              <a:rPr lang="id-ID" altLang="en-US" sz="2000" dirty="0">
                <a:latin typeface="Adobe Caslon Pro" panose="0205050205050A020403" pitchFamily="18" charset="0"/>
              </a:rPr>
              <a:t>	c. </a:t>
            </a:r>
            <a:r>
              <a:rPr lang="en-AU" altLang="en-US" sz="2000" dirty="0" err="1">
                <a:latin typeface="Adobe Caslon Pro" panose="0205050205050A020403" pitchFamily="18" charset="0"/>
              </a:rPr>
              <a:t>Berita</a:t>
            </a:r>
            <a:r>
              <a:rPr lang="en-AU" altLang="en-US" sz="2000" dirty="0">
                <a:latin typeface="Adobe Caslon Pro" panose="0205050205050A020403" pitchFamily="18" charset="0"/>
              </a:rPr>
              <a:t> Acara </a:t>
            </a:r>
            <a:r>
              <a:rPr lang="en-AU" altLang="en-US" sz="2000" dirty="0" err="1">
                <a:latin typeface="Adobe Caslon Pro" panose="0205050205050A020403" pitchFamily="18" charset="0"/>
              </a:rPr>
              <a:t>Penyelesaian</a:t>
            </a:r>
            <a:r>
              <a:rPr lang="id-ID" altLang="en-US" sz="2000" dirty="0">
                <a:latin typeface="Adobe Caslon Pro" panose="0205050205050A020403" pitchFamily="18" charset="0"/>
              </a:rPr>
              <a:t> Pembubaran Koperasi</a:t>
            </a:r>
            <a:endParaRPr lang="en-AU" altLang="en-US" sz="2000" dirty="0">
              <a:latin typeface="Adobe Caslon Pro" panose="0205050205050A020403" pitchFamily="18" charset="0"/>
            </a:endParaRPr>
          </a:p>
          <a:p>
            <a:pPr marL="449263" indent="-165100" algn="just" eaLnBrk="1" hangingPunct="1">
              <a:buFontTx/>
              <a:buNone/>
              <a:defRPr/>
            </a:pPr>
            <a:r>
              <a:rPr lang="id-ID" altLang="en-US" sz="2000" dirty="0">
                <a:latin typeface="Adobe Caslon Pro" panose="0205050205050A020403" pitchFamily="18" charset="0"/>
              </a:rPr>
              <a:t>	d. </a:t>
            </a:r>
            <a:r>
              <a:rPr lang="en-AU" altLang="en-US" sz="2000" dirty="0" err="1">
                <a:latin typeface="Adobe Caslon Pro" panose="0205050205050A020403" pitchFamily="18" charset="0"/>
              </a:rPr>
              <a:t>Akta</a:t>
            </a:r>
            <a:r>
              <a:rPr lang="en-AU" altLang="en-US" sz="2000" dirty="0">
                <a:latin typeface="Adobe Caslon Pro" panose="0205050205050A020403" pitchFamily="18" charset="0"/>
              </a:rPr>
              <a:t> </a:t>
            </a:r>
            <a:r>
              <a:rPr lang="en-AU" altLang="en-US" sz="2000" dirty="0" err="1">
                <a:latin typeface="Adobe Caslon Pro" panose="0205050205050A020403" pitchFamily="18" charset="0"/>
              </a:rPr>
              <a:t>Pendirian</a:t>
            </a:r>
            <a:r>
              <a:rPr lang="en-AU" altLang="en-US" sz="2000" dirty="0">
                <a:latin typeface="Adobe Caslon Pro" panose="0205050205050A020403" pitchFamily="18" charset="0"/>
              </a:rPr>
              <a:t> </a:t>
            </a:r>
            <a:r>
              <a:rPr lang="en-AU" altLang="en-US" sz="2000" dirty="0" err="1">
                <a:latin typeface="Adobe Caslon Pro" panose="0205050205050A020403" pitchFamily="18" charset="0"/>
              </a:rPr>
              <a:t>Koperasi</a:t>
            </a:r>
            <a:r>
              <a:rPr lang="en-AU" altLang="en-US" sz="2000" dirty="0">
                <a:latin typeface="Adobe Caslon Pro" panose="0205050205050A020403" pitchFamily="18" charset="0"/>
              </a:rPr>
              <a:t> (</a:t>
            </a:r>
            <a:r>
              <a:rPr lang="en-AU" altLang="en-US" sz="2000" dirty="0" err="1">
                <a:latin typeface="Adobe Caslon Pro" panose="0205050205050A020403" pitchFamily="18" charset="0"/>
              </a:rPr>
              <a:t>Asli</a:t>
            </a:r>
            <a:r>
              <a:rPr lang="en-AU" altLang="en-US" sz="2000" dirty="0">
                <a:latin typeface="Adobe Caslon Pro" panose="0205050205050A020403" pitchFamily="18" charset="0"/>
              </a:rPr>
              <a:t>/Salinan yang </a:t>
            </a:r>
            <a:r>
              <a:rPr lang="en-AU" altLang="en-US" sz="2000" dirty="0" err="1">
                <a:latin typeface="Adobe Caslon Pro" panose="0205050205050A020403" pitchFamily="18" charset="0"/>
              </a:rPr>
              <a:t>dilegalisir</a:t>
            </a:r>
            <a:r>
              <a:rPr lang="en-AU" altLang="en-US" sz="2000" dirty="0">
                <a:latin typeface="Adobe Caslon Pro" panose="0205050205050A020403" pitchFamily="18" charset="0"/>
              </a:rPr>
              <a:t> </a:t>
            </a:r>
            <a:r>
              <a:rPr lang="en-AU" altLang="en-US" sz="2000" dirty="0" err="1">
                <a:latin typeface="Adobe Caslon Pro" panose="0205050205050A020403" pitchFamily="18" charset="0"/>
              </a:rPr>
              <a:t>Dinas</a:t>
            </a:r>
            <a:r>
              <a:rPr lang="en-AU" altLang="en-US" sz="2000" dirty="0">
                <a:latin typeface="Adobe Caslon Pro" panose="0205050205050A020403" pitchFamily="18" charset="0"/>
              </a:rPr>
              <a:t> </a:t>
            </a:r>
            <a:r>
              <a:rPr lang="en-AU" altLang="en-US" sz="2000" dirty="0" err="1">
                <a:latin typeface="Adobe Caslon Pro" panose="0205050205050A020403" pitchFamily="18" charset="0"/>
              </a:rPr>
              <a:t>setempat</a:t>
            </a:r>
            <a:r>
              <a:rPr lang="en-AU" altLang="en-US" sz="2000" dirty="0">
                <a:latin typeface="Adobe Caslon Pro" panose="0205050205050A020403" pitchFamily="18" charset="0"/>
              </a:rPr>
              <a:t>)</a:t>
            </a:r>
          </a:p>
          <a:p>
            <a:pPr marL="449263" indent="-165100" algn="just" eaLnBrk="1" hangingPunct="1">
              <a:buFontTx/>
              <a:buNone/>
              <a:defRPr/>
            </a:pPr>
            <a:r>
              <a:rPr lang="id-ID" altLang="en-US" sz="2000" dirty="0">
                <a:latin typeface="Adobe Caslon Pro" panose="0205050205050A020403" pitchFamily="18" charset="0"/>
              </a:rPr>
              <a:t>	e. Akta Pengesahan Badan Hukum Koperasi</a:t>
            </a:r>
          </a:p>
          <a:p>
            <a:pPr marL="449263" indent="-165100" algn="just" eaLnBrk="1" hangingPunct="1">
              <a:buFontTx/>
              <a:buNone/>
              <a:defRPr/>
            </a:pPr>
            <a:r>
              <a:rPr lang="id-ID" altLang="en-US" sz="2000" dirty="0">
                <a:latin typeface="Adobe Caslon Pro" panose="0205050205050A020403" pitchFamily="18" charset="0"/>
              </a:rPr>
              <a:t>	f. </a:t>
            </a:r>
            <a:r>
              <a:rPr lang="en-AU" altLang="en-US" sz="2000" dirty="0" err="1">
                <a:latin typeface="Adobe Caslon Pro" panose="0205050205050A020403" pitchFamily="18" charset="0"/>
              </a:rPr>
              <a:t>Anggaran</a:t>
            </a:r>
            <a:r>
              <a:rPr lang="en-AU" altLang="en-US" sz="2000" dirty="0">
                <a:latin typeface="Adobe Caslon Pro" panose="0205050205050A020403" pitchFamily="18" charset="0"/>
              </a:rPr>
              <a:t> </a:t>
            </a:r>
            <a:r>
              <a:rPr lang="en-AU" altLang="en-US" sz="2000" dirty="0" err="1">
                <a:latin typeface="Adobe Caslon Pro" panose="0205050205050A020403" pitchFamily="18" charset="0"/>
              </a:rPr>
              <a:t>Dasar</a:t>
            </a:r>
            <a:r>
              <a:rPr lang="en-AU" altLang="en-US" sz="2000" dirty="0">
                <a:latin typeface="Adobe Caslon Pro" panose="0205050205050A020403" pitchFamily="18" charset="0"/>
              </a:rPr>
              <a:t> </a:t>
            </a:r>
            <a:r>
              <a:rPr lang="en-AU" altLang="en-US" sz="2000" dirty="0" err="1">
                <a:latin typeface="Adobe Caslon Pro" panose="0205050205050A020403" pitchFamily="18" charset="0"/>
              </a:rPr>
              <a:t>Koperasi</a:t>
            </a:r>
            <a:r>
              <a:rPr lang="en-AU" altLang="en-US" sz="2000" dirty="0">
                <a:latin typeface="Adobe Caslon Pro" panose="0205050205050A020403" pitchFamily="18" charset="0"/>
              </a:rPr>
              <a:t> yang </a:t>
            </a:r>
            <a:r>
              <a:rPr lang="en-AU" altLang="en-US" sz="2000" dirty="0" err="1">
                <a:latin typeface="Adobe Caslon Pro" panose="0205050205050A020403" pitchFamily="18" charset="0"/>
              </a:rPr>
              <a:t>dibubarkan</a:t>
            </a:r>
            <a:r>
              <a:rPr lang="en-AU" altLang="en-US" sz="2000" dirty="0">
                <a:latin typeface="Adobe Caslon Pro" panose="0205050205050A020403" pitchFamily="18" charset="0"/>
              </a:rPr>
              <a:t> (</a:t>
            </a:r>
            <a:r>
              <a:rPr lang="en-AU" altLang="en-US" sz="2000" dirty="0" err="1">
                <a:latin typeface="Adobe Caslon Pro" panose="0205050205050A020403" pitchFamily="18" charset="0"/>
              </a:rPr>
              <a:t>Asli</a:t>
            </a:r>
            <a:r>
              <a:rPr lang="en-AU" altLang="en-US" sz="2000" dirty="0">
                <a:latin typeface="Adobe Caslon Pro" panose="0205050205050A020403" pitchFamily="18" charset="0"/>
              </a:rPr>
              <a:t>/Salinan  yang </a:t>
            </a:r>
            <a:r>
              <a:rPr lang="en-AU" altLang="en-US" sz="2000" dirty="0" err="1">
                <a:latin typeface="Adobe Caslon Pro" panose="0205050205050A020403" pitchFamily="18" charset="0"/>
              </a:rPr>
              <a:t>dilegalisir</a:t>
            </a:r>
            <a:r>
              <a:rPr lang="en-AU" altLang="en-US" sz="2000" dirty="0">
                <a:latin typeface="Adobe Caslon Pro" panose="0205050205050A020403" pitchFamily="18" charset="0"/>
              </a:rPr>
              <a:t> </a:t>
            </a:r>
            <a:endParaRPr lang="id-ID" altLang="en-US" sz="2000" dirty="0">
              <a:latin typeface="Adobe Caslon Pro" panose="0205050205050A020403" pitchFamily="18" charset="0"/>
            </a:endParaRPr>
          </a:p>
          <a:p>
            <a:pPr marL="449263" indent="-165100" algn="just" eaLnBrk="1" hangingPunct="1">
              <a:buFontTx/>
              <a:buNone/>
              <a:defRPr/>
            </a:pPr>
            <a:r>
              <a:rPr lang="en-AU" altLang="en-US" sz="2000" dirty="0">
                <a:latin typeface="Adobe Caslon Pro" panose="0205050205050A020403" pitchFamily="18" charset="0"/>
              </a:rPr>
              <a:t>	   </a:t>
            </a:r>
            <a:r>
              <a:rPr lang="en-AU" altLang="en-US" sz="2000" dirty="0" err="1">
                <a:latin typeface="Adobe Caslon Pro" panose="0205050205050A020403" pitchFamily="18" charset="0"/>
              </a:rPr>
              <a:t>Dinas</a:t>
            </a:r>
            <a:r>
              <a:rPr lang="en-AU" altLang="en-US" sz="2000" dirty="0">
                <a:latin typeface="Adobe Caslon Pro" panose="0205050205050A020403" pitchFamily="18" charset="0"/>
              </a:rPr>
              <a:t> </a:t>
            </a:r>
            <a:r>
              <a:rPr lang="id-ID" altLang="en-US" sz="2000" dirty="0">
                <a:latin typeface="Adobe Caslon Pro" panose="0205050205050A020403" pitchFamily="18" charset="0"/>
              </a:rPr>
              <a:t> </a:t>
            </a:r>
            <a:r>
              <a:rPr lang="en-AU" altLang="en-US" sz="2000" dirty="0" err="1">
                <a:latin typeface="Adobe Caslon Pro" panose="0205050205050A020403" pitchFamily="18" charset="0"/>
              </a:rPr>
              <a:t>setempat</a:t>
            </a:r>
            <a:r>
              <a:rPr lang="en-AU" altLang="en-US" sz="2000" dirty="0">
                <a:latin typeface="Adobe Caslon Pro" panose="0205050205050A020403" pitchFamily="18" charset="0"/>
              </a:rPr>
              <a:t>)	</a:t>
            </a:r>
          </a:p>
          <a:p>
            <a:pPr marL="449263" indent="-165100" algn="just" eaLnBrk="1" hangingPunct="1">
              <a:buFontTx/>
              <a:buNone/>
              <a:defRPr/>
            </a:pPr>
            <a:r>
              <a:rPr lang="id-ID" altLang="en-US" sz="2000" dirty="0">
                <a:latin typeface="Adobe Caslon Pro" panose="0205050205050A020403" pitchFamily="18" charset="0"/>
              </a:rPr>
              <a:t>	g. </a:t>
            </a:r>
            <a:r>
              <a:rPr lang="en-AU" altLang="en-US" sz="2000" dirty="0" err="1">
                <a:latin typeface="Adobe Caslon Pro" panose="0205050205050A020403" pitchFamily="18" charset="0"/>
              </a:rPr>
              <a:t>Perubahan</a:t>
            </a:r>
            <a:r>
              <a:rPr lang="en-AU" altLang="en-US" sz="2000" dirty="0">
                <a:latin typeface="Adobe Caslon Pro" panose="0205050205050A020403" pitchFamily="18" charset="0"/>
              </a:rPr>
              <a:t> </a:t>
            </a:r>
            <a:r>
              <a:rPr lang="en-AU" altLang="en-US" sz="2000" dirty="0" err="1">
                <a:latin typeface="Adobe Caslon Pro" panose="0205050205050A020403" pitchFamily="18" charset="0"/>
              </a:rPr>
              <a:t>Anggaran</a:t>
            </a:r>
            <a:r>
              <a:rPr lang="en-AU" altLang="en-US" sz="2000" dirty="0">
                <a:latin typeface="Adobe Caslon Pro" panose="0205050205050A020403" pitchFamily="18" charset="0"/>
              </a:rPr>
              <a:t> </a:t>
            </a:r>
            <a:r>
              <a:rPr lang="en-AU" altLang="en-US" sz="2000" dirty="0" err="1">
                <a:latin typeface="Adobe Caslon Pro" panose="0205050205050A020403" pitchFamily="18" charset="0"/>
              </a:rPr>
              <a:t>Dasar</a:t>
            </a:r>
            <a:r>
              <a:rPr lang="en-AU" altLang="en-US" sz="2000" dirty="0">
                <a:latin typeface="Adobe Caslon Pro" panose="0205050205050A020403" pitchFamily="18" charset="0"/>
              </a:rPr>
              <a:t> (</a:t>
            </a:r>
            <a:r>
              <a:rPr lang="en-AU" altLang="en-US" sz="2000" dirty="0" err="1">
                <a:latin typeface="Adobe Caslon Pro" panose="0205050205050A020403" pitchFamily="18" charset="0"/>
              </a:rPr>
              <a:t>Asli</a:t>
            </a:r>
            <a:r>
              <a:rPr lang="en-AU" altLang="en-US" sz="2000" dirty="0">
                <a:latin typeface="Adobe Caslon Pro" panose="0205050205050A020403" pitchFamily="18" charset="0"/>
              </a:rPr>
              <a:t>/Salinan yang </a:t>
            </a:r>
            <a:r>
              <a:rPr lang="en-AU" altLang="en-US" sz="2000" dirty="0" err="1">
                <a:latin typeface="Adobe Caslon Pro" panose="0205050205050A020403" pitchFamily="18" charset="0"/>
              </a:rPr>
              <a:t>dilegalisir</a:t>
            </a:r>
            <a:r>
              <a:rPr lang="en-AU" altLang="en-US" sz="2000" dirty="0">
                <a:latin typeface="Adobe Caslon Pro" panose="0205050205050A020403" pitchFamily="18" charset="0"/>
              </a:rPr>
              <a:t> </a:t>
            </a:r>
            <a:r>
              <a:rPr lang="en-AU" altLang="en-US" sz="2000" dirty="0" err="1">
                <a:latin typeface="Adobe Caslon Pro" panose="0205050205050A020403" pitchFamily="18" charset="0"/>
              </a:rPr>
              <a:t>Dinas</a:t>
            </a:r>
            <a:r>
              <a:rPr lang="id-ID" altLang="en-US" sz="2000" dirty="0">
                <a:latin typeface="Adobe Caslon Pro" panose="0205050205050A020403" pitchFamily="18" charset="0"/>
              </a:rPr>
              <a:t> </a:t>
            </a:r>
            <a:r>
              <a:rPr lang="en-AU" altLang="en-US" sz="2000" dirty="0" err="1">
                <a:latin typeface="Adobe Caslon Pro" panose="0205050205050A020403" pitchFamily="18" charset="0"/>
              </a:rPr>
              <a:t>setempat</a:t>
            </a:r>
            <a:r>
              <a:rPr lang="en-AU" altLang="en-US" sz="2000" dirty="0">
                <a:latin typeface="Adobe Caslon Pro" panose="0205050205050A020403" pitchFamily="18" charset="0"/>
              </a:rPr>
              <a:t>).</a:t>
            </a:r>
            <a:endParaRPr lang="id-ID" altLang="en-US" sz="2000" dirty="0">
              <a:latin typeface="Adobe Caslon Pro" panose="0205050205050A020403" pitchFamily="18" charset="0"/>
            </a:endParaRPr>
          </a:p>
        </p:txBody>
      </p:sp>
      <p:pic>
        <p:nvPicPr>
          <p:cNvPr id="5" name="Picture 2" descr="C:\Users\Hp\Downloads\BBI_Logo_White-01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1574" y="5073737"/>
            <a:ext cx="1529723" cy="1560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535" y="5073737"/>
            <a:ext cx="1827727" cy="137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55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6C1D13DB-9DDF-4689-9D12-337A5B792420}"/>
              </a:ext>
            </a:extLst>
          </p:cNvPr>
          <p:cNvCxnSpPr>
            <a:cxnSpLocks/>
          </p:cNvCxnSpPr>
          <p:nvPr/>
        </p:nvCxnSpPr>
        <p:spPr>
          <a:xfrm>
            <a:off x="-69011" y="965219"/>
            <a:ext cx="8009231" cy="0"/>
          </a:xfrm>
          <a:prstGeom prst="line">
            <a:avLst/>
          </a:prstGeom>
          <a:ln w="101600" cap="rnd" cmpd="thickThin">
            <a:solidFill>
              <a:srgbClr val="173E5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A05D1E61-4391-4A32-A8A4-897551B1EE2A}"/>
              </a:ext>
            </a:extLst>
          </p:cNvPr>
          <p:cNvSpPr txBox="1"/>
          <p:nvPr/>
        </p:nvSpPr>
        <p:spPr>
          <a:xfrm>
            <a:off x="1396538" y="199599"/>
            <a:ext cx="95928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173E5D"/>
                </a:solidFill>
              </a:rPr>
              <a:t>TATA CARA PEMBUBARAN KOPERASI SETELAH DIKELUARKANNYA</a:t>
            </a:r>
          </a:p>
          <a:p>
            <a:pPr algn="ctr"/>
            <a:r>
              <a:rPr lang="en-US" sz="2000" b="1" dirty="0">
                <a:solidFill>
                  <a:srgbClr val="173E5D"/>
                </a:solidFill>
              </a:rPr>
              <a:t>PERMENKUMHAM NOMOR 14 TAHUN 2019</a:t>
            </a:r>
            <a:endParaRPr lang="en-ID" sz="2000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="" xmlns:a16="http://schemas.microsoft.com/office/drawing/2014/main" id="{A995DAC7-B695-43CF-8546-D482C3B3BCC5}"/>
              </a:ext>
            </a:extLst>
          </p:cNvPr>
          <p:cNvSpPr txBox="1">
            <a:spLocks/>
          </p:cNvSpPr>
          <p:nvPr/>
        </p:nvSpPr>
        <p:spPr bwMode="auto">
          <a:xfrm>
            <a:off x="398107" y="1169961"/>
            <a:ext cx="11322838" cy="3402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eaLnBrk="1" hangingPunct="1">
              <a:buFont typeface="+mj-lt"/>
              <a:buAutoNum type="arabicPeriod" startAt="10"/>
              <a:defRPr/>
            </a:pPr>
            <a:r>
              <a:rPr lang="id-ID" altLang="en-US" sz="2000" dirty="0">
                <a:latin typeface="Adobe Caslon Pro" panose="0205050205050A020403" pitchFamily="18" charset="0"/>
              </a:rPr>
              <a:t>Deputi Bidang Perkoperasian mengumumkan pembubaran koperasi dalam Berita Negara</a:t>
            </a:r>
          </a:p>
          <a:p>
            <a:pPr marL="457200" indent="-457200" algn="just" eaLnBrk="1" hangingPunct="1">
              <a:buFont typeface="+mj-lt"/>
              <a:buAutoNum type="arabicPeriod" startAt="10"/>
              <a:defRPr/>
            </a:pPr>
            <a:r>
              <a:rPr lang="id-ID" altLang="en-US" sz="2000" dirty="0">
                <a:latin typeface="Adobe Caslon Pro" panose="0205050205050A020403" pitchFamily="18" charset="0"/>
              </a:rPr>
              <a:t>Deputi Bidang Perkoperasian </a:t>
            </a:r>
            <a:r>
              <a:rPr lang="en-ID" altLang="en-US" sz="2000" dirty="0">
                <a:latin typeface="Adobe Caslon Pro" panose="0205050205050A020403" pitchFamily="18" charset="0"/>
              </a:rPr>
              <a:t>C</a:t>
            </a:r>
            <a:r>
              <a:rPr lang="id-ID" altLang="en-US" sz="2000" dirty="0">
                <a:latin typeface="Adobe Caslon Pro" panose="0205050205050A020403" pitchFamily="18" charset="0"/>
              </a:rPr>
              <a:t>q</a:t>
            </a:r>
            <a:r>
              <a:rPr lang="en-ID" altLang="en-US" sz="2000" dirty="0">
                <a:latin typeface="Adobe Caslon Pro" panose="0205050205050A020403" pitchFamily="18" charset="0"/>
              </a:rPr>
              <a:t>.</a:t>
            </a:r>
            <a:r>
              <a:rPr lang="id-ID" altLang="en-US" sz="2000" dirty="0">
                <a:latin typeface="Adobe Caslon Pro" panose="0205050205050A020403" pitchFamily="18" charset="0"/>
              </a:rPr>
              <a:t> Asisten Deputi </a:t>
            </a:r>
            <a:r>
              <a:rPr lang="en-ID" altLang="en-US" sz="2000" dirty="0" err="1">
                <a:latin typeface="Adobe Caslon Pro" panose="0205050205050A020403" pitchFamily="18" charset="0"/>
              </a:rPr>
              <a:t>Pengawasan</a:t>
            </a:r>
            <a:r>
              <a:rPr lang="en-ID" altLang="en-US" sz="2000" dirty="0">
                <a:latin typeface="Adobe Caslon Pro" panose="0205050205050A020403" pitchFamily="18" charset="0"/>
              </a:rPr>
              <a:t> </a:t>
            </a:r>
            <a:r>
              <a:rPr lang="en-ID" altLang="en-US" sz="2000" dirty="0" err="1">
                <a:latin typeface="Adobe Caslon Pro" panose="0205050205050A020403" pitchFamily="18" charset="0"/>
              </a:rPr>
              <a:t>Koperasi</a:t>
            </a:r>
            <a:r>
              <a:rPr lang="id-ID" altLang="en-US" sz="2000" dirty="0">
                <a:latin typeface="Adobe Caslon Pro" panose="0205050205050A020403" pitchFamily="18" charset="0"/>
              </a:rPr>
              <a:t> menyampaikan surat kepada Dinas agar mencoret koperasi yang sudah dibubarkan dalam buku daftar umum koperasi</a:t>
            </a:r>
          </a:p>
          <a:p>
            <a:pPr marL="457200" indent="-457200" algn="just" eaLnBrk="1" hangingPunct="1">
              <a:buFont typeface="+mj-lt"/>
              <a:buAutoNum type="arabicPeriod" startAt="10"/>
              <a:defRPr/>
            </a:pPr>
            <a:r>
              <a:rPr lang="id-ID" altLang="en-US" sz="2000" dirty="0">
                <a:latin typeface="Adobe Caslon Pro" panose="0205050205050A020403" pitchFamily="18" charset="0"/>
              </a:rPr>
              <a:t>Deputi Bidang Perkoperasian </a:t>
            </a:r>
            <a:r>
              <a:rPr lang="en-ID" altLang="en-US" sz="2000" dirty="0">
                <a:latin typeface="Adobe Caslon Pro" panose="0205050205050A020403" pitchFamily="18" charset="0"/>
              </a:rPr>
              <a:t>C</a:t>
            </a:r>
            <a:r>
              <a:rPr lang="id-ID" altLang="en-US" sz="2000" dirty="0">
                <a:latin typeface="Adobe Caslon Pro" panose="0205050205050A020403" pitchFamily="18" charset="0"/>
              </a:rPr>
              <a:t>q</a:t>
            </a:r>
            <a:r>
              <a:rPr lang="en-ID" altLang="en-US" sz="2000" dirty="0">
                <a:latin typeface="Adobe Caslon Pro" panose="0205050205050A020403" pitchFamily="18" charset="0"/>
              </a:rPr>
              <a:t>.</a:t>
            </a:r>
            <a:r>
              <a:rPr lang="id-ID" altLang="en-US" sz="2000" dirty="0">
                <a:latin typeface="Adobe Caslon Pro" panose="0205050205050A020403" pitchFamily="18" charset="0"/>
              </a:rPr>
              <a:t> Asisten Deputi </a:t>
            </a:r>
            <a:r>
              <a:rPr lang="en-ID" altLang="en-US" sz="2000" dirty="0" err="1">
                <a:latin typeface="Adobe Caslon Pro" panose="0205050205050A020403" pitchFamily="18" charset="0"/>
              </a:rPr>
              <a:t>Pengawasan</a:t>
            </a:r>
            <a:r>
              <a:rPr lang="en-ID" altLang="en-US" sz="2000" dirty="0">
                <a:latin typeface="Adobe Caslon Pro" panose="0205050205050A020403" pitchFamily="18" charset="0"/>
              </a:rPr>
              <a:t> </a:t>
            </a:r>
            <a:r>
              <a:rPr lang="en-ID" altLang="en-US" sz="2000" dirty="0" err="1">
                <a:latin typeface="Adobe Caslon Pro" panose="0205050205050A020403" pitchFamily="18" charset="0"/>
              </a:rPr>
              <a:t>Koperasi</a:t>
            </a:r>
            <a:r>
              <a:rPr lang="en-ID" altLang="en-US" sz="2000" dirty="0">
                <a:latin typeface="Adobe Caslon Pro" panose="0205050205050A020403" pitchFamily="18" charset="0"/>
              </a:rPr>
              <a:t> </a:t>
            </a:r>
            <a:r>
              <a:rPr lang="id-ID" altLang="en-US" sz="2000" dirty="0">
                <a:latin typeface="Adobe Caslon Pro" panose="0205050205050A020403" pitchFamily="18" charset="0"/>
              </a:rPr>
              <a:t>menyampaikan ke </a:t>
            </a:r>
            <a:r>
              <a:rPr lang="nn-NO" sz="2000" dirty="0">
                <a:latin typeface="Adobe Caslon Pro" panose="0205050205050A020403"/>
              </a:rPr>
              <a:t>Biro Komunikasi dan Teknologi Informasi </a:t>
            </a:r>
            <a:r>
              <a:rPr lang="id-ID" altLang="en-US" sz="2000" dirty="0">
                <a:latin typeface="Adobe Caslon Pro" panose="0205050205050A020403"/>
              </a:rPr>
              <a:t>untuk pencatatan</a:t>
            </a:r>
            <a:r>
              <a:rPr lang="id-ID" altLang="en-US" sz="2000" dirty="0">
                <a:latin typeface="Adobe Caslon Pro" panose="0205050205050A020403" pitchFamily="18" charset="0"/>
              </a:rPr>
              <a:t> pembubaran koperasi kepada </a:t>
            </a:r>
            <a:r>
              <a:rPr lang="en-ID" altLang="en-US" sz="2000" i="1" dirty="0">
                <a:latin typeface="Adobe Caslon Pro" panose="0205050205050A020403" pitchFamily="18" charset="0"/>
              </a:rPr>
              <a:t>Online Data System </a:t>
            </a:r>
            <a:r>
              <a:rPr lang="en-ID" altLang="en-US" sz="2000" dirty="0">
                <a:latin typeface="Adobe Caslon Pro" panose="0205050205050A020403" pitchFamily="18" charset="0"/>
              </a:rPr>
              <a:t>(</a:t>
            </a:r>
            <a:r>
              <a:rPr lang="id-ID" altLang="en-US" sz="2000" dirty="0">
                <a:latin typeface="Adobe Caslon Pro" panose="0205050205050A020403" pitchFamily="18" charset="0"/>
              </a:rPr>
              <a:t>ODS</a:t>
            </a:r>
            <a:r>
              <a:rPr lang="en-ID" altLang="en-US" sz="2000" dirty="0">
                <a:latin typeface="Adobe Caslon Pro" panose="0205050205050A020403" pitchFamily="18" charset="0"/>
              </a:rPr>
              <a:t>)</a:t>
            </a:r>
            <a:endParaRPr lang="id-ID" altLang="en-US" sz="2000" dirty="0">
              <a:latin typeface="Adobe Caslon Pro" panose="0205050205050A020403" pitchFamily="18" charset="0"/>
            </a:endParaRPr>
          </a:p>
          <a:p>
            <a:pPr marL="457200" indent="-457200" algn="just" eaLnBrk="1" hangingPunct="1">
              <a:buFont typeface="+mj-lt"/>
              <a:buAutoNum type="arabicPeriod" startAt="10"/>
              <a:defRPr/>
            </a:pPr>
            <a:r>
              <a:rPr lang="id-ID" altLang="en-US" sz="2000" dirty="0">
                <a:latin typeface="Adobe Caslon Pro" panose="0205050205050A020403" pitchFamily="18" charset="0"/>
              </a:rPr>
              <a:t>Kementerian </a:t>
            </a:r>
            <a:r>
              <a:rPr lang="en-ID" altLang="en-US" sz="2000" dirty="0">
                <a:latin typeface="Adobe Caslon Pro" panose="0205050205050A020403" pitchFamily="18" charset="0"/>
              </a:rPr>
              <a:t>K</a:t>
            </a:r>
            <a:r>
              <a:rPr lang="id-ID" altLang="en-US" sz="2000" dirty="0">
                <a:latin typeface="Adobe Caslon Pro" panose="0205050205050A020403" pitchFamily="18" charset="0"/>
              </a:rPr>
              <a:t>operasi dan UKM </a:t>
            </a:r>
            <a:r>
              <a:rPr lang="en-ID" altLang="en-US" sz="2000" dirty="0">
                <a:latin typeface="Adobe Caslon Pro" panose="0205050205050A020403" pitchFamily="18" charset="0"/>
              </a:rPr>
              <a:t>C</a:t>
            </a:r>
            <a:r>
              <a:rPr lang="id-ID" altLang="en-US" sz="2000" dirty="0">
                <a:latin typeface="Adobe Caslon Pro" panose="0205050205050A020403" pitchFamily="18" charset="0"/>
              </a:rPr>
              <a:t>q</a:t>
            </a:r>
            <a:r>
              <a:rPr lang="en-ID" altLang="en-US" sz="2000" dirty="0">
                <a:latin typeface="Adobe Caslon Pro" panose="0205050205050A020403" pitchFamily="18" charset="0"/>
              </a:rPr>
              <a:t>.</a:t>
            </a:r>
            <a:r>
              <a:rPr lang="id-ID" altLang="en-US" sz="2000" dirty="0">
                <a:latin typeface="Adobe Caslon Pro" panose="0205050205050A020403" pitchFamily="18" charset="0"/>
              </a:rPr>
              <a:t> </a:t>
            </a:r>
            <a:r>
              <a:rPr lang="nn-NO" sz="2000" dirty="0">
                <a:latin typeface="Adobe Caslon Pro" panose="0205050205050A020403"/>
              </a:rPr>
              <a:t>Biro Komunikasi dan Teknologi Informasi </a:t>
            </a:r>
            <a:r>
              <a:rPr lang="id-ID" altLang="en-US" sz="2000" dirty="0">
                <a:latin typeface="Adobe Caslon Pro" panose="0205050205050A020403" pitchFamily="18" charset="0"/>
              </a:rPr>
              <a:t>menyampaikan kepada Kementerian Hukum dan HAM </a:t>
            </a:r>
            <a:r>
              <a:rPr lang="en-ID" altLang="en-US" sz="2000" dirty="0" err="1">
                <a:latin typeface="Adobe Caslon Pro" panose="0205050205050A020403" pitchFamily="18" charset="0"/>
              </a:rPr>
              <a:t>melalui</a:t>
            </a:r>
            <a:r>
              <a:rPr lang="en-ID" altLang="en-US" sz="2000" dirty="0">
                <a:latin typeface="Adobe Caslon Pro" panose="0205050205050A020403" pitchFamily="18" charset="0"/>
              </a:rPr>
              <a:t> ODS </a:t>
            </a:r>
            <a:r>
              <a:rPr lang="id-ID" altLang="en-US" sz="2000" dirty="0">
                <a:latin typeface="Adobe Caslon Pro" panose="0205050205050A020403" pitchFamily="18" charset="0"/>
              </a:rPr>
              <a:t>untuk penghapusan badan hukum koperasi</a:t>
            </a:r>
          </a:p>
          <a:p>
            <a:pPr marL="0" indent="0" algn="just">
              <a:buFontTx/>
              <a:buNone/>
              <a:defRPr/>
            </a:pPr>
            <a:endParaRPr lang="en-AU" altLang="en-US" sz="2000" dirty="0">
              <a:latin typeface="Adobe Caslon Pro" panose="0205050205050A020403" pitchFamily="18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="" xmlns:a16="http://schemas.microsoft.com/office/drawing/2014/main" id="{78435E93-5A21-4660-8995-45571943B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19" y="4834476"/>
            <a:ext cx="7748379" cy="954087"/>
          </a:xfrm>
          <a:custGeom>
            <a:avLst/>
            <a:gdLst>
              <a:gd name="connsiteX0" fmla="*/ 0 w 7291387"/>
              <a:gd name="connsiteY0" fmla="*/ 0 h 954087"/>
              <a:gd name="connsiteX1" fmla="*/ 7291387 w 7291387"/>
              <a:gd name="connsiteY1" fmla="*/ 0 h 954087"/>
              <a:gd name="connsiteX2" fmla="*/ 7291387 w 7291387"/>
              <a:gd name="connsiteY2" fmla="*/ 954087 h 954087"/>
              <a:gd name="connsiteX3" fmla="*/ 0 w 7291387"/>
              <a:gd name="connsiteY3" fmla="*/ 954087 h 954087"/>
              <a:gd name="connsiteX4" fmla="*/ 0 w 7291387"/>
              <a:gd name="connsiteY4" fmla="*/ 0 h 954087"/>
              <a:gd name="connsiteX0" fmla="*/ 0 w 7291387"/>
              <a:gd name="connsiteY0" fmla="*/ 0 h 954087"/>
              <a:gd name="connsiteX1" fmla="*/ 7291387 w 7291387"/>
              <a:gd name="connsiteY1" fmla="*/ 0 h 954087"/>
              <a:gd name="connsiteX2" fmla="*/ 7291387 w 7291387"/>
              <a:gd name="connsiteY2" fmla="*/ 954087 h 954087"/>
              <a:gd name="connsiteX3" fmla="*/ 0 w 7291387"/>
              <a:gd name="connsiteY3" fmla="*/ 954087 h 954087"/>
              <a:gd name="connsiteX4" fmla="*/ 0 w 7291387"/>
              <a:gd name="connsiteY4" fmla="*/ 0 h 954087"/>
              <a:gd name="connsiteX0" fmla="*/ 0 w 7748379"/>
              <a:gd name="connsiteY0" fmla="*/ 0 h 954087"/>
              <a:gd name="connsiteX1" fmla="*/ 7291387 w 7748379"/>
              <a:gd name="connsiteY1" fmla="*/ 0 h 954087"/>
              <a:gd name="connsiteX2" fmla="*/ 7748366 w 7748379"/>
              <a:gd name="connsiteY2" fmla="*/ 502295 h 954087"/>
              <a:gd name="connsiteX3" fmla="*/ 7291387 w 7748379"/>
              <a:gd name="connsiteY3" fmla="*/ 954087 h 954087"/>
              <a:gd name="connsiteX4" fmla="*/ 0 w 7748379"/>
              <a:gd name="connsiteY4" fmla="*/ 954087 h 954087"/>
              <a:gd name="connsiteX5" fmla="*/ 0 w 7748379"/>
              <a:gd name="connsiteY5" fmla="*/ 0 h 954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48379" h="954087">
                <a:moveTo>
                  <a:pt x="0" y="0"/>
                </a:moveTo>
                <a:lnTo>
                  <a:pt x="7291387" y="0"/>
                </a:lnTo>
                <a:cubicBezTo>
                  <a:pt x="7288542" y="167432"/>
                  <a:pt x="7751211" y="334863"/>
                  <a:pt x="7748366" y="502295"/>
                </a:cubicBezTo>
                <a:lnTo>
                  <a:pt x="7291387" y="954087"/>
                </a:lnTo>
                <a:lnTo>
                  <a:pt x="0" y="95408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/>
            <a:r>
              <a:rPr lang="id-ID" altLang="en-US" sz="1400" dirty="0">
                <a:cs typeface="Arial" panose="020B0604020202020204" pitchFamily="34" charset="0"/>
              </a:rPr>
              <a:t>* Apabila tidak ditemukan alamat koperasi, pengawas dan pengurus koperasi, maka </a:t>
            </a:r>
            <a:r>
              <a:rPr lang="en-ID" altLang="en-US" sz="1400" dirty="0">
                <a:cs typeface="Arial" panose="020B0604020202020204" pitchFamily="34" charset="0"/>
              </a:rPr>
              <a:t> </a:t>
            </a:r>
            <a:r>
              <a:rPr lang="id-ID" altLang="en-US" sz="1400" dirty="0">
                <a:cs typeface="Arial" panose="020B0604020202020204" pitchFamily="34" charset="0"/>
              </a:rPr>
              <a:t>tim penyelesai melampirkan surat ket lurah setempat bahwa koperasi tidak ditemuka</a:t>
            </a:r>
            <a:r>
              <a:rPr lang="en-AU" altLang="en-US" sz="1400" dirty="0">
                <a:cs typeface="Arial" panose="020B0604020202020204" pitchFamily="34" charset="0"/>
              </a:rPr>
              <a:t>n</a:t>
            </a:r>
            <a:endParaRPr lang="id-ID" altLang="en-US" sz="1400" dirty="0">
              <a:cs typeface="Arial" panose="020B0604020202020204" pitchFamily="34" charset="0"/>
            </a:endParaRPr>
          </a:p>
          <a:p>
            <a:pPr eaLnBrk="1" hangingPunct="1"/>
            <a:r>
              <a:rPr lang="id-ID" altLang="en-US" sz="1400" dirty="0">
                <a:cs typeface="Arial" panose="020B0604020202020204" pitchFamily="34" charset="0"/>
              </a:rPr>
              <a:t>* Apabila dokumen anggaran dasar koperasi tidak ditemukan maka Tim penyelesai </a:t>
            </a:r>
            <a:r>
              <a:rPr lang="en-AU" altLang="en-US" sz="1400" dirty="0" err="1">
                <a:cs typeface="Arial" panose="020B0604020202020204" pitchFamily="34" charset="0"/>
              </a:rPr>
              <a:t>malmpirkan</a:t>
            </a:r>
            <a:r>
              <a:rPr lang="en-AU" altLang="en-US" sz="1400" dirty="0">
                <a:cs typeface="Arial" panose="020B0604020202020204" pitchFamily="34" charset="0"/>
              </a:rPr>
              <a:t> </a:t>
            </a:r>
            <a:r>
              <a:rPr lang="id-ID" altLang="en-US" sz="1400" dirty="0">
                <a:cs typeface="Arial" panose="020B0604020202020204" pitchFamily="34" charset="0"/>
              </a:rPr>
              <a:t>surat </a:t>
            </a:r>
            <a:r>
              <a:rPr lang="en-AU" altLang="en-US" sz="1400" dirty="0" err="1">
                <a:cs typeface="Arial" panose="020B0604020202020204" pitchFamily="34" charset="0"/>
              </a:rPr>
              <a:t>keterangan</a:t>
            </a:r>
            <a:r>
              <a:rPr lang="en-AU" altLang="en-US" sz="1400" dirty="0">
                <a:cs typeface="Arial" panose="020B0604020202020204" pitchFamily="34" charset="0"/>
              </a:rPr>
              <a:t> </a:t>
            </a:r>
            <a:r>
              <a:rPr lang="id-ID" altLang="en-US" sz="1400" dirty="0">
                <a:cs typeface="Arial" panose="020B0604020202020204" pitchFamily="34" charset="0"/>
              </a:rPr>
              <a:t>kehilangan dari kepolisian</a:t>
            </a:r>
            <a:endParaRPr lang="en-AU" altLang="en-US" sz="1400" dirty="0"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227" y="5168776"/>
            <a:ext cx="1827727" cy="1370505"/>
          </a:xfrm>
          <a:prstGeom prst="rect">
            <a:avLst/>
          </a:prstGeom>
        </p:spPr>
      </p:pic>
      <p:pic>
        <p:nvPicPr>
          <p:cNvPr id="7" name="Picture 2" descr="C:\Users\Hp\Downloads\BBI_Logo_White-01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8654" y="5073736"/>
            <a:ext cx="1529723" cy="1560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44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172F7AE9-95BA-4ED9-88F0-91CFCD72C2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037" y="2326489"/>
            <a:ext cx="9699679" cy="1131335"/>
          </a:xfrm>
        </p:spPr>
        <p:txBody>
          <a:bodyPr>
            <a:noAutofit/>
          </a:bodyPr>
          <a:lstStyle/>
          <a:p>
            <a:pPr marL="11431">
              <a:spcBef>
                <a:spcPts val="90"/>
              </a:spcBef>
              <a:defRPr/>
            </a:pPr>
            <a:r>
              <a:rPr lang="en-US" sz="4800" b="1" spc="-5" dirty="0">
                <a:solidFill>
                  <a:schemeClr val="accent3">
                    <a:lumMod val="20000"/>
                    <a:lumOff val="80000"/>
                  </a:schemeClr>
                </a:solidFill>
                <a:latin typeface="Verdana"/>
                <a:cs typeface="Verdana"/>
              </a:rPr>
              <a:t>TERIMAKASIH</a:t>
            </a:r>
            <a:r>
              <a:rPr lang="en-US" sz="9600" b="1" spc="-5" dirty="0">
                <a:solidFill>
                  <a:schemeClr val="accent3">
                    <a:lumMod val="20000"/>
                    <a:lumOff val="80000"/>
                  </a:schemeClr>
                </a:solidFill>
                <a:latin typeface="Verdana"/>
                <a:cs typeface="Verdana"/>
              </a:rPr>
              <a:t/>
            </a:r>
            <a:br>
              <a:rPr lang="en-US" sz="9600" b="1" spc="-5" dirty="0">
                <a:solidFill>
                  <a:schemeClr val="accent3">
                    <a:lumMod val="20000"/>
                    <a:lumOff val="80000"/>
                  </a:schemeClr>
                </a:solidFill>
                <a:latin typeface="Verdana"/>
                <a:cs typeface="Verdana"/>
              </a:rPr>
            </a:br>
            <a:r>
              <a:rPr lang="en-US" sz="1600" b="1" spc="-5" dirty="0">
                <a:solidFill>
                  <a:schemeClr val="accent3">
                    <a:lumMod val="20000"/>
                    <a:lumOff val="80000"/>
                  </a:schemeClr>
                </a:solidFill>
                <a:latin typeface="Verdana"/>
                <a:cs typeface="Verdana"/>
              </a:rPr>
              <a:t>DEPUTI BIDANG PEKOPERASIAN</a:t>
            </a:r>
            <a:endParaRPr lang="en-US" sz="4000" b="1" dirty="0">
              <a:solidFill>
                <a:srgbClr val="FFFFFF"/>
              </a:solidFill>
            </a:endParaRPr>
          </a:p>
        </p:txBody>
      </p:sp>
      <p:grpSp>
        <p:nvGrpSpPr>
          <p:cNvPr id="8" name="Group 5">
            <a:extLst>
              <a:ext uri="{FF2B5EF4-FFF2-40B4-BE49-F238E27FC236}">
                <a16:creationId xmlns="" xmlns:a16="http://schemas.microsoft.com/office/drawing/2014/main" id="{28CFD7A4-22E4-4CB5-A28F-7B362B63F5FE}"/>
              </a:ext>
            </a:extLst>
          </p:cNvPr>
          <p:cNvGrpSpPr>
            <a:grpSpLocks/>
          </p:cNvGrpSpPr>
          <p:nvPr/>
        </p:nvGrpSpPr>
        <p:grpSpPr bwMode="auto">
          <a:xfrm>
            <a:off x="2616116" y="3794743"/>
            <a:ext cx="1930242" cy="395765"/>
            <a:chOff x="7072902" y="5684174"/>
            <a:chExt cx="2143985" cy="439881"/>
          </a:xfrm>
        </p:grpSpPr>
        <p:pic>
          <p:nvPicPr>
            <p:cNvPr id="10" name="Picture 9">
              <a:extLst>
                <a:ext uri="{FF2B5EF4-FFF2-40B4-BE49-F238E27FC236}">
                  <a16:creationId xmlns="" xmlns:a16="http://schemas.microsoft.com/office/drawing/2014/main" id="{8282CD9F-ED20-4981-B469-624DFF072D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072902" y="5684174"/>
              <a:ext cx="439881" cy="439881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46014774-CEEA-42D7-8EFD-0991863C526E}"/>
                </a:ext>
              </a:extLst>
            </p:cNvPr>
            <p:cNvSpPr txBox="1"/>
            <p:nvPr/>
          </p:nvSpPr>
          <p:spPr>
            <a:xfrm>
              <a:off x="7512777" y="5768999"/>
              <a:ext cx="1704110" cy="2702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15230" tIns="15230" rIns="15230" bIns="15230" spcCol="19036" anchor="ctr">
              <a:spAutoFit/>
            </a:bodyPr>
            <a:lstStyle/>
            <a:p>
              <a:pPr algn="ctr" defTabSz="371236">
                <a:defRPr/>
              </a:pPr>
              <a:r>
                <a:rPr lang="en-US" sz="1380" b="1" kern="0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Helvetica Neue"/>
                  <a:sym typeface="Helvetica Neue"/>
                </a:rPr>
                <a:t>@</a:t>
              </a:r>
              <a:r>
                <a:rPr lang="en-US" sz="1380" b="1" kern="0" dirty="0" err="1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Helvetica Neue"/>
                  <a:sym typeface="Helvetica Neue"/>
                </a:rPr>
                <a:t>KemenkopUKM</a:t>
              </a:r>
              <a:endParaRPr lang="en-US" sz="1380" b="1" kern="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"/>
                <a:sym typeface="Helvetica Neue"/>
              </a:endParaRPr>
            </a:p>
          </p:txBody>
        </p:sp>
      </p:grpSp>
      <p:grpSp>
        <p:nvGrpSpPr>
          <p:cNvPr id="12" name="Group 8">
            <a:extLst>
              <a:ext uri="{FF2B5EF4-FFF2-40B4-BE49-F238E27FC236}">
                <a16:creationId xmlns="" xmlns:a16="http://schemas.microsoft.com/office/drawing/2014/main" id="{87599CA4-62FE-4B34-ACA5-5E921AA4BDE1}"/>
              </a:ext>
            </a:extLst>
          </p:cNvPr>
          <p:cNvGrpSpPr>
            <a:grpSpLocks/>
          </p:cNvGrpSpPr>
          <p:nvPr/>
        </p:nvGrpSpPr>
        <p:grpSpPr bwMode="auto">
          <a:xfrm>
            <a:off x="4800829" y="3779868"/>
            <a:ext cx="1795938" cy="387192"/>
            <a:chOff x="9441629" y="5684168"/>
            <a:chExt cx="1995840" cy="430278"/>
          </a:xfrm>
        </p:grpSpPr>
        <p:pic>
          <p:nvPicPr>
            <p:cNvPr id="14" name="Picture 13">
              <a:extLst>
                <a:ext uri="{FF2B5EF4-FFF2-40B4-BE49-F238E27FC236}">
                  <a16:creationId xmlns="" xmlns:a16="http://schemas.microsoft.com/office/drawing/2014/main" id="{159026C5-F454-48D9-9F63-D4DB6F767D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9441629" y="5684168"/>
              <a:ext cx="430278" cy="430278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243BC7AD-1EEE-43C9-8DA3-CFA29AEEF7FE}"/>
                </a:ext>
              </a:extLst>
            </p:cNvPr>
            <p:cNvSpPr txBox="1"/>
            <p:nvPr/>
          </p:nvSpPr>
          <p:spPr>
            <a:xfrm>
              <a:off x="9871905" y="5774420"/>
              <a:ext cx="1565564" cy="2701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15230" tIns="15230" rIns="15230" bIns="15230" spcCol="19036" anchor="ctr">
              <a:spAutoFit/>
            </a:bodyPr>
            <a:lstStyle/>
            <a:p>
              <a:pPr algn="ctr" defTabSz="371236">
                <a:defRPr/>
              </a:pPr>
              <a:r>
                <a:rPr lang="en-US" sz="1380" b="1" kern="0" dirty="0" err="1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Helvetica Neue"/>
                  <a:sym typeface="Helvetica Neue"/>
                </a:rPr>
                <a:t>kemenkopukm</a:t>
              </a:r>
              <a:endParaRPr lang="en-US" sz="1380" b="1" kern="0" dirty="0">
                <a:solidFill>
                  <a:schemeClr val="accent3">
                    <a:lumMod val="20000"/>
                    <a:lumOff val="80000"/>
                  </a:schemeClr>
                </a:solidFill>
                <a:latin typeface="Helvetica Neue"/>
                <a:sym typeface="Helvetica Neue"/>
              </a:endParaRPr>
            </a:p>
          </p:txBody>
        </p:sp>
      </p:grp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A61FF71D-7517-42B6-8075-4A93B0E2F819}"/>
              </a:ext>
            </a:extLst>
          </p:cNvPr>
          <p:cNvSpPr txBox="1">
            <a:spLocks/>
          </p:cNvSpPr>
          <p:nvPr/>
        </p:nvSpPr>
        <p:spPr>
          <a:xfrm>
            <a:off x="6596767" y="3841304"/>
            <a:ext cx="3264694" cy="325756"/>
          </a:xfrm>
          <a:prstGeom prst="rect">
            <a:avLst/>
          </a:prstGeom>
        </p:spPr>
        <p:txBody>
          <a:bodyPr lIns="41122" tIns="20562" rIns="41122" bIns="20562"/>
          <a:lstStyle/>
          <a:p>
            <a:pPr algn="ctr" defTabSz="411211">
              <a:defRPr/>
            </a:pPr>
            <a:r>
              <a:rPr lang="id-ID" sz="1440" b="1" kern="0" spc="136" dirty="0">
                <a:solidFill>
                  <a:schemeClr val="accent3">
                    <a:lumMod val="20000"/>
                    <a:lumOff val="80000"/>
                  </a:schemeClr>
                </a:solidFill>
                <a:latin typeface="Segoe UI" pitchFamily="34" charset="0"/>
                <a:ea typeface="+mj-ea"/>
                <a:cs typeface="Segoe UI" pitchFamily="34" charset="0"/>
                <a:sym typeface="Helvetica Neue"/>
              </a:rPr>
              <a:t>www.</a:t>
            </a:r>
            <a:r>
              <a:rPr lang="en-US" sz="1440" b="1" kern="0" spc="136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Segoe UI" pitchFamily="34" charset="0"/>
                <a:ea typeface="+mj-ea"/>
                <a:cs typeface="Segoe UI" pitchFamily="34" charset="0"/>
                <a:sym typeface="Helvetica Neue"/>
              </a:rPr>
              <a:t>kemenkopukm</a:t>
            </a:r>
            <a:r>
              <a:rPr lang="id-ID" sz="1440" b="1" kern="0" spc="136" dirty="0">
                <a:solidFill>
                  <a:schemeClr val="accent3">
                    <a:lumMod val="20000"/>
                    <a:lumOff val="80000"/>
                  </a:schemeClr>
                </a:solidFill>
                <a:latin typeface="Segoe UI" pitchFamily="34" charset="0"/>
                <a:ea typeface="+mj-ea"/>
                <a:cs typeface="Segoe UI" pitchFamily="34" charset="0"/>
                <a:sym typeface="Helvetica Neue"/>
              </a:rPr>
              <a:t>.go.id</a:t>
            </a:r>
            <a:endParaRPr lang="id-ID" sz="1440" b="1" spc="136" dirty="0">
              <a:solidFill>
                <a:schemeClr val="accent3">
                  <a:lumMod val="20000"/>
                  <a:lumOff val="80000"/>
                </a:schemeClr>
              </a:solidFill>
              <a:latin typeface="Segoe UI" pitchFamily="34" charset="0"/>
              <a:ea typeface="+mj-ea"/>
              <a:cs typeface="Segoe UI" pitchFamily="34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79666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32" y="708633"/>
            <a:ext cx="9606025" cy="55393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F71F144-1EB8-44E2-B11A-FFC838A133E6}"/>
              </a:ext>
            </a:extLst>
          </p:cNvPr>
          <p:cNvSpPr txBox="1"/>
          <p:nvPr/>
        </p:nvSpPr>
        <p:spPr>
          <a:xfrm>
            <a:off x="3485157" y="880109"/>
            <a:ext cx="5221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173E5D"/>
                </a:solidFill>
              </a:rPr>
              <a:t>ALASAN PEMBUBARAN KOPERASI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3E6A4697-702C-4B49-BAB4-E4E11AAA8057}"/>
              </a:ext>
            </a:extLst>
          </p:cNvPr>
          <p:cNvCxnSpPr>
            <a:cxnSpLocks/>
          </p:cNvCxnSpPr>
          <p:nvPr/>
        </p:nvCxnSpPr>
        <p:spPr>
          <a:xfrm>
            <a:off x="1663857" y="1559332"/>
            <a:ext cx="8640000" cy="0"/>
          </a:xfrm>
          <a:prstGeom prst="line">
            <a:avLst/>
          </a:prstGeom>
          <a:ln w="101600" cap="rnd" cmpd="thickThin">
            <a:solidFill>
              <a:srgbClr val="173E5D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BDFAF20-3CFE-4B45-BD6B-5FA4105645EE}"/>
              </a:ext>
            </a:extLst>
          </p:cNvPr>
          <p:cNvSpPr/>
          <p:nvPr/>
        </p:nvSpPr>
        <p:spPr>
          <a:xfrm>
            <a:off x="2482852" y="1734875"/>
            <a:ext cx="7821005" cy="13271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>
                <a:solidFill>
                  <a:schemeClr val="tx1"/>
                </a:solidFill>
                <a:ea typeface="Tahoma"/>
                <a:cs typeface="Tahoma"/>
              </a:rPr>
              <a:t>Koperasi</a:t>
            </a:r>
            <a:r>
              <a:rPr lang="en-US" sz="2400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ahoma"/>
                <a:cs typeface="Tahoma"/>
              </a:rPr>
              <a:t>tidak</a:t>
            </a:r>
            <a:r>
              <a:rPr lang="en-US" sz="2400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ahoma"/>
                <a:cs typeface="Tahoma"/>
              </a:rPr>
              <a:t>memenuhi</a:t>
            </a:r>
            <a:r>
              <a:rPr lang="en-US" sz="2400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ahoma"/>
                <a:cs typeface="Tahoma"/>
              </a:rPr>
              <a:t>ketentuan</a:t>
            </a:r>
            <a:r>
              <a:rPr lang="en-US" sz="2400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ahoma"/>
                <a:cs typeface="Tahoma"/>
              </a:rPr>
              <a:t>dalam</a:t>
            </a:r>
            <a:r>
              <a:rPr lang="en-US" sz="2400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ahoma"/>
                <a:cs typeface="Tahoma"/>
              </a:rPr>
              <a:t>Undang-Undang</a:t>
            </a:r>
            <a:r>
              <a:rPr lang="en-US" sz="2400" dirty="0">
                <a:solidFill>
                  <a:schemeClr val="tx1"/>
                </a:solidFill>
                <a:ea typeface="Tahoma"/>
                <a:cs typeface="Tahoma"/>
              </a:rPr>
              <a:t> No. 25 </a:t>
            </a:r>
            <a:r>
              <a:rPr lang="en-US" sz="2400" dirty="0" err="1">
                <a:solidFill>
                  <a:schemeClr val="tx1"/>
                </a:solidFill>
                <a:ea typeface="Tahoma"/>
                <a:cs typeface="Tahoma"/>
              </a:rPr>
              <a:t>Tahun</a:t>
            </a:r>
            <a:r>
              <a:rPr lang="en-US" sz="2400" dirty="0">
                <a:solidFill>
                  <a:schemeClr val="tx1"/>
                </a:solidFill>
                <a:ea typeface="Tahoma"/>
                <a:cs typeface="Tahoma"/>
              </a:rPr>
              <a:t> 1992 </a:t>
            </a:r>
            <a:r>
              <a:rPr lang="en-US" sz="2400" dirty="0" err="1">
                <a:solidFill>
                  <a:schemeClr val="tx1"/>
                </a:solidFill>
                <a:ea typeface="Tahoma"/>
                <a:cs typeface="Tahoma"/>
              </a:rPr>
              <a:t>tentang</a:t>
            </a:r>
            <a:r>
              <a:rPr lang="en-US" sz="2400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ahoma"/>
                <a:cs typeface="Tahoma"/>
              </a:rPr>
              <a:t>Perkoperasian</a:t>
            </a:r>
            <a:r>
              <a:rPr lang="en-US" sz="2400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ahoma"/>
                <a:cs typeface="Tahoma"/>
              </a:rPr>
              <a:t>dan</a:t>
            </a:r>
            <a:r>
              <a:rPr lang="en-US" sz="2400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ahoma"/>
                <a:cs typeface="Tahoma"/>
              </a:rPr>
              <a:t>atau</a:t>
            </a:r>
            <a:r>
              <a:rPr lang="en-US" sz="2400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ahoma"/>
                <a:cs typeface="Tahoma"/>
              </a:rPr>
              <a:t>tidak</a:t>
            </a:r>
            <a:r>
              <a:rPr lang="en-US" sz="2400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ahoma"/>
                <a:cs typeface="Tahoma"/>
              </a:rPr>
              <a:t>melaksanakan</a:t>
            </a:r>
            <a:r>
              <a:rPr lang="en-US" sz="2400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ahoma"/>
                <a:cs typeface="Tahoma"/>
              </a:rPr>
              <a:t>ketentuan</a:t>
            </a:r>
            <a:r>
              <a:rPr lang="en-US" sz="2400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ahoma"/>
                <a:cs typeface="Tahoma"/>
              </a:rPr>
              <a:t>dalam</a:t>
            </a:r>
            <a:r>
              <a:rPr lang="en-US" sz="2400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ahoma"/>
                <a:cs typeface="Tahoma"/>
              </a:rPr>
              <a:t>Anggaran</a:t>
            </a:r>
            <a:r>
              <a:rPr lang="en-US" sz="2400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ahoma"/>
                <a:cs typeface="Tahoma"/>
              </a:rPr>
              <a:t>Dasar</a:t>
            </a:r>
            <a:r>
              <a:rPr lang="en-US" sz="2400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ahoma"/>
                <a:cs typeface="Tahoma"/>
              </a:rPr>
              <a:t>Koperasi</a:t>
            </a:r>
            <a:r>
              <a:rPr lang="en-US" sz="2400" dirty="0">
                <a:solidFill>
                  <a:schemeClr val="tx1"/>
                </a:solidFill>
                <a:ea typeface="Tahoma"/>
                <a:cs typeface="Tahoma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a typeface="Tahoma"/>
                <a:cs typeface="Tahoma"/>
              </a:rPr>
              <a:t>bersangkutan</a:t>
            </a:r>
            <a:r>
              <a:rPr lang="en-US" sz="2400" dirty="0">
                <a:solidFill>
                  <a:schemeClr val="tx1"/>
                </a:solidFill>
                <a:ea typeface="Tahoma"/>
                <a:cs typeface="Tahoma"/>
              </a:rPr>
              <a:t>.</a:t>
            </a:r>
            <a:endParaRPr lang="en-US" sz="2400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BBDFAF20-3CFE-4B45-BD6B-5FA4105645EE}"/>
              </a:ext>
            </a:extLst>
          </p:cNvPr>
          <p:cNvSpPr/>
          <p:nvPr/>
        </p:nvSpPr>
        <p:spPr>
          <a:xfrm>
            <a:off x="2482852" y="3217998"/>
            <a:ext cx="7359417" cy="7056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>
                <a:solidFill>
                  <a:schemeClr val="tx1"/>
                </a:solidFill>
                <a:ea typeface="Tahoma"/>
                <a:cs typeface="Tahoma"/>
              </a:rPr>
              <a:t>Kelangsungan</a:t>
            </a:r>
            <a:r>
              <a:rPr lang="en-US" sz="2400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ahoma"/>
                <a:cs typeface="Tahoma"/>
              </a:rPr>
              <a:t>hidup</a:t>
            </a:r>
            <a:r>
              <a:rPr lang="en-US" sz="2400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ahoma"/>
                <a:cs typeface="Tahoma"/>
              </a:rPr>
              <a:t>Koperasi</a:t>
            </a:r>
            <a:r>
              <a:rPr lang="en-US" sz="2400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ahoma"/>
                <a:cs typeface="Tahoma"/>
              </a:rPr>
              <a:t>tidak</a:t>
            </a:r>
            <a:r>
              <a:rPr lang="en-US" sz="2400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ahoma"/>
                <a:cs typeface="Tahoma"/>
              </a:rPr>
              <a:t>dapat</a:t>
            </a:r>
            <a:r>
              <a:rPr lang="en-US" sz="2400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ahoma"/>
                <a:cs typeface="Tahoma"/>
              </a:rPr>
              <a:t>lagi</a:t>
            </a:r>
            <a:r>
              <a:rPr lang="en-US" sz="2400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ahoma"/>
                <a:cs typeface="Tahoma"/>
              </a:rPr>
              <a:t>diharapkan</a:t>
            </a:r>
            <a:r>
              <a:rPr lang="en-US" sz="2400" dirty="0">
                <a:solidFill>
                  <a:schemeClr val="tx1"/>
                </a:solidFill>
                <a:ea typeface="Tahoma"/>
                <a:cs typeface="Tahoma"/>
              </a:rPr>
              <a:t>.</a:t>
            </a:r>
            <a:endParaRPr lang="en-US" sz="2400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BBDFAF20-3CFE-4B45-BD6B-5FA4105645EE}"/>
              </a:ext>
            </a:extLst>
          </p:cNvPr>
          <p:cNvSpPr/>
          <p:nvPr/>
        </p:nvSpPr>
        <p:spPr>
          <a:xfrm>
            <a:off x="2482852" y="4263360"/>
            <a:ext cx="5148232" cy="7056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>
                <a:solidFill>
                  <a:schemeClr val="tx1"/>
                </a:solidFill>
                <a:ea typeface="Tahoma"/>
                <a:cs typeface="Tahoma"/>
              </a:rPr>
              <a:t>Jangka</a:t>
            </a:r>
            <a:r>
              <a:rPr lang="en-US" sz="2400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ahoma"/>
                <a:cs typeface="Tahoma"/>
              </a:rPr>
              <a:t>waktu</a:t>
            </a:r>
            <a:r>
              <a:rPr lang="en-US" sz="2400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ahoma"/>
                <a:cs typeface="Tahoma"/>
              </a:rPr>
              <a:t>berdirinya</a:t>
            </a:r>
            <a:r>
              <a:rPr lang="en-US" sz="2400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ahoma"/>
                <a:cs typeface="Tahoma"/>
              </a:rPr>
              <a:t>telah</a:t>
            </a:r>
            <a:r>
              <a:rPr lang="en-US" sz="2400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sz="2400" dirty="0" err="1">
                <a:solidFill>
                  <a:schemeClr val="tx1"/>
                </a:solidFill>
                <a:ea typeface="Tahoma"/>
                <a:cs typeface="Tahoma"/>
              </a:rPr>
              <a:t>berakhir</a:t>
            </a:r>
            <a:r>
              <a:rPr lang="en-US" sz="2400" dirty="0">
                <a:solidFill>
                  <a:schemeClr val="tx1"/>
                </a:solidFill>
                <a:ea typeface="Tahoma"/>
                <a:cs typeface="Tahoma"/>
              </a:rPr>
              <a:t>.</a:t>
            </a:r>
            <a:endParaRPr lang="en-US" sz="2400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837D4F86-C034-4FA5-87FE-6F7D22346EC7}"/>
              </a:ext>
            </a:extLst>
          </p:cNvPr>
          <p:cNvGrpSpPr/>
          <p:nvPr/>
        </p:nvGrpSpPr>
        <p:grpSpPr>
          <a:xfrm>
            <a:off x="1647231" y="2086391"/>
            <a:ext cx="647081" cy="3662135"/>
            <a:chOff x="5736796" y="2001301"/>
            <a:chExt cx="367572" cy="1919653"/>
          </a:xfrm>
        </p:grpSpPr>
        <p:sp>
          <p:nvSpPr>
            <p:cNvPr id="15" name="object 60">
              <a:extLst>
                <a:ext uri="{FF2B5EF4-FFF2-40B4-BE49-F238E27FC236}">
                  <a16:creationId xmlns="" xmlns:a16="http://schemas.microsoft.com/office/drawing/2014/main" id="{FD5E715C-A787-4A6A-91A0-989C12B10BBB}"/>
                </a:ext>
              </a:extLst>
            </p:cNvPr>
            <p:cNvSpPr/>
            <p:nvPr/>
          </p:nvSpPr>
          <p:spPr>
            <a:xfrm>
              <a:off x="5736796" y="2001301"/>
              <a:ext cx="340875" cy="363972"/>
            </a:xfrm>
            <a:custGeom>
              <a:avLst/>
              <a:gdLst/>
              <a:ahLst/>
              <a:cxnLst/>
              <a:rect l="l" t="t" r="r" b="b"/>
              <a:pathLst>
                <a:path w="396240" h="394969">
                  <a:moveTo>
                    <a:pt x="198120" y="0"/>
                  </a:moveTo>
                  <a:lnTo>
                    <a:pt x="152675" y="5214"/>
                  </a:lnTo>
                  <a:lnTo>
                    <a:pt x="110967" y="20065"/>
                  </a:lnTo>
                  <a:lnTo>
                    <a:pt x="74182" y="43367"/>
                  </a:lnTo>
                  <a:lnTo>
                    <a:pt x="43507" y="73933"/>
                  </a:lnTo>
                  <a:lnTo>
                    <a:pt x="20127" y="110578"/>
                  </a:lnTo>
                  <a:lnTo>
                    <a:pt x="5229" y="152115"/>
                  </a:lnTo>
                  <a:lnTo>
                    <a:pt x="0" y="197358"/>
                  </a:lnTo>
                  <a:lnTo>
                    <a:pt x="5229" y="242600"/>
                  </a:lnTo>
                  <a:lnTo>
                    <a:pt x="20127" y="284137"/>
                  </a:lnTo>
                  <a:lnTo>
                    <a:pt x="43507" y="320782"/>
                  </a:lnTo>
                  <a:lnTo>
                    <a:pt x="74182" y="351348"/>
                  </a:lnTo>
                  <a:lnTo>
                    <a:pt x="110967" y="374650"/>
                  </a:lnTo>
                  <a:lnTo>
                    <a:pt x="152675" y="389501"/>
                  </a:lnTo>
                  <a:lnTo>
                    <a:pt x="198120" y="394716"/>
                  </a:lnTo>
                  <a:lnTo>
                    <a:pt x="243564" y="389501"/>
                  </a:lnTo>
                  <a:lnTo>
                    <a:pt x="285272" y="374650"/>
                  </a:lnTo>
                  <a:lnTo>
                    <a:pt x="322057" y="351348"/>
                  </a:lnTo>
                  <a:lnTo>
                    <a:pt x="352732" y="320782"/>
                  </a:lnTo>
                  <a:lnTo>
                    <a:pt x="376112" y="284137"/>
                  </a:lnTo>
                  <a:lnTo>
                    <a:pt x="391010" y="242600"/>
                  </a:lnTo>
                  <a:lnTo>
                    <a:pt x="396240" y="197358"/>
                  </a:lnTo>
                  <a:lnTo>
                    <a:pt x="391010" y="152115"/>
                  </a:lnTo>
                  <a:lnTo>
                    <a:pt x="376112" y="110578"/>
                  </a:lnTo>
                  <a:lnTo>
                    <a:pt x="352732" y="73933"/>
                  </a:lnTo>
                  <a:lnTo>
                    <a:pt x="322057" y="43367"/>
                  </a:lnTo>
                  <a:lnTo>
                    <a:pt x="285272" y="20065"/>
                  </a:lnTo>
                  <a:lnTo>
                    <a:pt x="243564" y="5214"/>
                  </a:lnTo>
                  <a:lnTo>
                    <a:pt x="198120" y="0"/>
                  </a:lnTo>
                  <a:close/>
                </a:path>
              </a:pathLst>
            </a:custGeom>
            <a:solidFill>
              <a:srgbClr val="F05F57"/>
            </a:solidFill>
          </p:spPr>
          <p:txBody>
            <a:bodyPr wrap="square" lIns="0" tIns="0" rIns="0" bIns="0" rtlCol="0"/>
            <a:lstStyle/>
            <a:p>
              <a:pPr>
                <a:lnSpc>
                  <a:spcPct val="80000"/>
                </a:lnSpc>
              </a:pPr>
              <a:endParaRPr sz="3200"/>
            </a:p>
          </p:txBody>
        </p:sp>
        <p:sp>
          <p:nvSpPr>
            <p:cNvPr id="16" name="object 61">
              <a:extLst>
                <a:ext uri="{FF2B5EF4-FFF2-40B4-BE49-F238E27FC236}">
                  <a16:creationId xmlns="" xmlns:a16="http://schemas.microsoft.com/office/drawing/2014/main" id="{5A6790BC-5182-4818-804D-A0AA73B33AEF}"/>
                </a:ext>
              </a:extLst>
            </p:cNvPr>
            <p:cNvSpPr txBox="1"/>
            <p:nvPr/>
          </p:nvSpPr>
          <p:spPr>
            <a:xfrm>
              <a:off x="5857742" y="2106084"/>
              <a:ext cx="99968" cy="161938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80000"/>
                </a:lnSpc>
              </a:pPr>
              <a:r>
                <a:rPr sz="2400" dirty="0">
                  <a:solidFill>
                    <a:srgbClr val="FFFFFF"/>
                  </a:solidFill>
                  <a:latin typeface="Carlito"/>
                  <a:cs typeface="Carlito"/>
                </a:rPr>
                <a:t>1</a:t>
              </a:r>
              <a:endParaRPr sz="2400" dirty="0">
                <a:latin typeface="Carlito"/>
                <a:cs typeface="Carlito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="" xmlns:a16="http://schemas.microsoft.com/office/drawing/2014/main" id="{5FFBA99C-94F3-4989-BD67-5BDD376D5B8B}"/>
                </a:ext>
              </a:extLst>
            </p:cNvPr>
            <p:cNvGrpSpPr/>
            <p:nvPr/>
          </p:nvGrpSpPr>
          <p:grpSpPr>
            <a:xfrm>
              <a:off x="5751871" y="2592861"/>
              <a:ext cx="340875" cy="363972"/>
              <a:chOff x="7578177" y="2002704"/>
              <a:chExt cx="340875" cy="363972"/>
            </a:xfrm>
          </p:grpSpPr>
          <p:sp>
            <p:nvSpPr>
              <p:cNvPr id="27" name="object 62">
                <a:extLst>
                  <a:ext uri="{FF2B5EF4-FFF2-40B4-BE49-F238E27FC236}">
                    <a16:creationId xmlns="" xmlns:a16="http://schemas.microsoft.com/office/drawing/2014/main" id="{ED2F38B4-7805-4C6A-92D0-BD7CA4C7AE87}"/>
                  </a:ext>
                </a:extLst>
              </p:cNvPr>
              <p:cNvSpPr/>
              <p:nvPr/>
            </p:nvSpPr>
            <p:spPr>
              <a:xfrm>
                <a:off x="7578177" y="2002704"/>
                <a:ext cx="340875" cy="363972"/>
              </a:xfrm>
              <a:custGeom>
                <a:avLst/>
                <a:gdLst/>
                <a:ahLst/>
                <a:cxnLst/>
                <a:rect l="l" t="t" r="r" b="b"/>
                <a:pathLst>
                  <a:path w="396240" h="394969">
                    <a:moveTo>
                      <a:pt x="198120" y="0"/>
                    </a:moveTo>
                    <a:lnTo>
                      <a:pt x="152675" y="5214"/>
                    </a:lnTo>
                    <a:lnTo>
                      <a:pt x="110967" y="20065"/>
                    </a:lnTo>
                    <a:lnTo>
                      <a:pt x="74182" y="43367"/>
                    </a:lnTo>
                    <a:lnTo>
                      <a:pt x="43507" y="73933"/>
                    </a:lnTo>
                    <a:lnTo>
                      <a:pt x="20127" y="110578"/>
                    </a:lnTo>
                    <a:lnTo>
                      <a:pt x="5229" y="152115"/>
                    </a:lnTo>
                    <a:lnTo>
                      <a:pt x="0" y="197358"/>
                    </a:lnTo>
                    <a:lnTo>
                      <a:pt x="5229" y="242600"/>
                    </a:lnTo>
                    <a:lnTo>
                      <a:pt x="20127" y="284137"/>
                    </a:lnTo>
                    <a:lnTo>
                      <a:pt x="43507" y="320782"/>
                    </a:lnTo>
                    <a:lnTo>
                      <a:pt x="74182" y="351348"/>
                    </a:lnTo>
                    <a:lnTo>
                      <a:pt x="110967" y="374650"/>
                    </a:lnTo>
                    <a:lnTo>
                      <a:pt x="152675" y="389501"/>
                    </a:lnTo>
                    <a:lnTo>
                      <a:pt x="198120" y="394715"/>
                    </a:lnTo>
                    <a:lnTo>
                      <a:pt x="243564" y="389501"/>
                    </a:lnTo>
                    <a:lnTo>
                      <a:pt x="285272" y="374650"/>
                    </a:lnTo>
                    <a:lnTo>
                      <a:pt x="322057" y="351348"/>
                    </a:lnTo>
                    <a:lnTo>
                      <a:pt x="352732" y="320782"/>
                    </a:lnTo>
                    <a:lnTo>
                      <a:pt x="376112" y="284137"/>
                    </a:lnTo>
                    <a:lnTo>
                      <a:pt x="391010" y="242600"/>
                    </a:lnTo>
                    <a:lnTo>
                      <a:pt x="396240" y="197358"/>
                    </a:lnTo>
                    <a:lnTo>
                      <a:pt x="391010" y="152115"/>
                    </a:lnTo>
                    <a:lnTo>
                      <a:pt x="376112" y="110578"/>
                    </a:lnTo>
                    <a:lnTo>
                      <a:pt x="352732" y="73933"/>
                    </a:lnTo>
                    <a:lnTo>
                      <a:pt x="322057" y="43367"/>
                    </a:lnTo>
                    <a:lnTo>
                      <a:pt x="285272" y="20065"/>
                    </a:lnTo>
                    <a:lnTo>
                      <a:pt x="243564" y="5214"/>
                    </a:lnTo>
                    <a:lnTo>
                      <a:pt x="198120" y="0"/>
                    </a:lnTo>
                    <a:close/>
                  </a:path>
                </a:pathLst>
              </a:custGeom>
              <a:solidFill>
                <a:srgbClr val="F05F57"/>
              </a:solidFill>
            </p:spPr>
            <p:txBody>
              <a:bodyPr wrap="square" lIns="0" tIns="0" rIns="0" bIns="0" rtlCol="0"/>
              <a:lstStyle/>
              <a:p>
                <a:pPr>
                  <a:lnSpc>
                    <a:spcPct val="80000"/>
                  </a:lnSpc>
                </a:pPr>
                <a:endParaRPr sz="3200"/>
              </a:p>
            </p:txBody>
          </p:sp>
          <p:sp>
            <p:nvSpPr>
              <p:cNvPr id="28" name="object 63">
                <a:extLst>
                  <a:ext uri="{FF2B5EF4-FFF2-40B4-BE49-F238E27FC236}">
                    <a16:creationId xmlns="" xmlns:a16="http://schemas.microsoft.com/office/drawing/2014/main" id="{8AB8D85E-4121-43F4-9386-69FEB9F7B3AD}"/>
                  </a:ext>
                </a:extLst>
              </p:cNvPr>
              <p:cNvSpPr txBox="1"/>
              <p:nvPr/>
            </p:nvSpPr>
            <p:spPr>
              <a:xfrm>
                <a:off x="7704902" y="2118558"/>
                <a:ext cx="99968" cy="161938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/>
              <a:p>
                <a:pPr marL="12700">
                  <a:lnSpc>
                    <a:spcPct val="80000"/>
                  </a:lnSpc>
                </a:pPr>
                <a:r>
                  <a:rPr sz="2400" dirty="0">
                    <a:solidFill>
                      <a:srgbClr val="FFFFFF"/>
                    </a:solidFill>
                    <a:latin typeface="Carlito"/>
                    <a:cs typeface="Carlito"/>
                  </a:rPr>
                  <a:t>2</a:t>
                </a:r>
                <a:endParaRPr sz="2400" dirty="0">
                  <a:latin typeface="Carlito"/>
                  <a:cs typeface="Carlito"/>
                </a:endParaRP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="" xmlns:a16="http://schemas.microsoft.com/office/drawing/2014/main" id="{6D6B316B-0B78-4582-84A5-2EBBA9DEEDBD}"/>
                </a:ext>
              </a:extLst>
            </p:cNvPr>
            <p:cNvGrpSpPr/>
            <p:nvPr/>
          </p:nvGrpSpPr>
          <p:grpSpPr>
            <a:xfrm>
              <a:off x="5757722" y="3148010"/>
              <a:ext cx="346646" cy="363972"/>
              <a:chOff x="5736796" y="4957546"/>
              <a:chExt cx="346646" cy="363972"/>
            </a:xfrm>
          </p:grpSpPr>
          <p:sp>
            <p:nvSpPr>
              <p:cNvPr id="24" name="object 64">
                <a:extLst>
                  <a:ext uri="{FF2B5EF4-FFF2-40B4-BE49-F238E27FC236}">
                    <a16:creationId xmlns="" xmlns:a16="http://schemas.microsoft.com/office/drawing/2014/main" id="{7C797EF4-B85F-4DA7-8A6F-926B7D17C9AA}"/>
                  </a:ext>
                </a:extLst>
              </p:cNvPr>
              <p:cNvSpPr/>
              <p:nvPr/>
            </p:nvSpPr>
            <p:spPr>
              <a:xfrm>
                <a:off x="5736796" y="4957546"/>
                <a:ext cx="346646" cy="363972"/>
              </a:xfrm>
              <a:custGeom>
                <a:avLst/>
                <a:gdLst/>
                <a:ahLst/>
                <a:cxnLst/>
                <a:rect l="l" t="t" r="r" b="b"/>
                <a:pathLst>
                  <a:path w="396240" h="396239">
                    <a:moveTo>
                      <a:pt x="198120" y="0"/>
                    </a:moveTo>
                    <a:lnTo>
                      <a:pt x="152675" y="5232"/>
                    </a:lnTo>
                    <a:lnTo>
                      <a:pt x="110967" y="20136"/>
                    </a:lnTo>
                    <a:lnTo>
                      <a:pt x="74182" y="43523"/>
                    </a:lnTo>
                    <a:lnTo>
                      <a:pt x="43507" y="74204"/>
                    </a:lnTo>
                    <a:lnTo>
                      <a:pt x="20127" y="110989"/>
                    </a:lnTo>
                    <a:lnTo>
                      <a:pt x="5229" y="152691"/>
                    </a:lnTo>
                    <a:lnTo>
                      <a:pt x="0" y="198119"/>
                    </a:lnTo>
                    <a:lnTo>
                      <a:pt x="5229" y="243548"/>
                    </a:lnTo>
                    <a:lnTo>
                      <a:pt x="20127" y="285250"/>
                    </a:lnTo>
                    <a:lnTo>
                      <a:pt x="43507" y="322035"/>
                    </a:lnTo>
                    <a:lnTo>
                      <a:pt x="74182" y="352716"/>
                    </a:lnTo>
                    <a:lnTo>
                      <a:pt x="110967" y="376103"/>
                    </a:lnTo>
                    <a:lnTo>
                      <a:pt x="152675" y="391007"/>
                    </a:lnTo>
                    <a:lnTo>
                      <a:pt x="198120" y="396239"/>
                    </a:lnTo>
                    <a:lnTo>
                      <a:pt x="243564" y="391007"/>
                    </a:lnTo>
                    <a:lnTo>
                      <a:pt x="285272" y="376103"/>
                    </a:lnTo>
                    <a:lnTo>
                      <a:pt x="322057" y="352716"/>
                    </a:lnTo>
                    <a:lnTo>
                      <a:pt x="352732" y="322035"/>
                    </a:lnTo>
                    <a:lnTo>
                      <a:pt x="376112" y="285250"/>
                    </a:lnTo>
                    <a:lnTo>
                      <a:pt x="391010" y="243548"/>
                    </a:lnTo>
                    <a:lnTo>
                      <a:pt x="396240" y="198119"/>
                    </a:lnTo>
                    <a:lnTo>
                      <a:pt x="391010" y="152691"/>
                    </a:lnTo>
                    <a:lnTo>
                      <a:pt x="376112" y="110989"/>
                    </a:lnTo>
                    <a:lnTo>
                      <a:pt x="352732" y="74204"/>
                    </a:lnTo>
                    <a:lnTo>
                      <a:pt x="322057" y="43523"/>
                    </a:lnTo>
                    <a:lnTo>
                      <a:pt x="285272" y="20136"/>
                    </a:lnTo>
                    <a:lnTo>
                      <a:pt x="243564" y="5232"/>
                    </a:lnTo>
                    <a:lnTo>
                      <a:pt x="198120" y="0"/>
                    </a:lnTo>
                    <a:close/>
                  </a:path>
                </a:pathLst>
              </a:custGeom>
              <a:solidFill>
                <a:srgbClr val="F05F57"/>
              </a:solidFill>
            </p:spPr>
            <p:txBody>
              <a:bodyPr wrap="square" lIns="0" tIns="0" rIns="0" bIns="0" rtlCol="0"/>
              <a:lstStyle/>
              <a:p>
                <a:pPr>
                  <a:lnSpc>
                    <a:spcPct val="80000"/>
                  </a:lnSpc>
                </a:pPr>
                <a:endParaRPr sz="3200"/>
              </a:p>
            </p:txBody>
          </p:sp>
          <p:sp>
            <p:nvSpPr>
              <p:cNvPr id="25" name="object 65">
                <a:extLst>
                  <a:ext uri="{FF2B5EF4-FFF2-40B4-BE49-F238E27FC236}">
                    <a16:creationId xmlns="" xmlns:a16="http://schemas.microsoft.com/office/drawing/2014/main" id="{B914D3CD-C8EA-46BC-8B56-31AEFC517B18}"/>
                  </a:ext>
                </a:extLst>
              </p:cNvPr>
              <p:cNvSpPr txBox="1"/>
              <p:nvPr/>
            </p:nvSpPr>
            <p:spPr>
              <a:xfrm>
                <a:off x="5838005" y="5074512"/>
                <a:ext cx="99968" cy="161602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80000"/>
                  </a:lnSpc>
                </a:pPr>
                <a:r>
                  <a:rPr sz="2400" dirty="0">
                    <a:solidFill>
                      <a:srgbClr val="FFFFFF"/>
                    </a:solidFill>
                    <a:latin typeface="Carlito"/>
                    <a:cs typeface="Carlito"/>
                  </a:rPr>
                  <a:t>3</a:t>
                </a:r>
                <a:endParaRPr sz="2400" dirty="0">
                  <a:latin typeface="Carlito"/>
                  <a:cs typeface="Carlito"/>
                </a:endParaRPr>
              </a:p>
            </p:txBody>
          </p:sp>
        </p:grpSp>
        <p:sp>
          <p:nvSpPr>
            <p:cNvPr id="22" name="object 67">
              <a:extLst>
                <a:ext uri="{FF2B5EF4-FFF2-40B4-BE49-F238E27FC236}">
                  <a16:creationId xmlns="" xmlns:a16="http://schemas.microsoft.com/office/drawing/2014/main" id="{01455688-50C0-4E66-B4FB-ACBD52E08AC9}"/>
                </a:ext>
              </a:extLst>
            </p:cNvPr>
            <p:cNvSpPr txBox="1"/>
            <p:nvPr/>
          </p:nvSpPr>
          <p:spPr>
            <a:xfrm>
              <a:off x="5907726" y="3759016"/>
              <a:ext cx="99968" cy="161938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80000"/>
                </a:lnSpc>
              </a:pPr>
              <a:r>
                <a:rPr sz="2400" dirty="0">
                  <a:solidFill>
                    <a:srgbClr val="FFFFFF"/>
                  </a:solidFill>
                  <a:latin typeface="Carlito"/>
                  <a:cs typeface="Carlito"/>
                </a:rPr>
                <a:t>4</a:t>
              </a:r>
              <a:endParaRPr sz="2400" dirty="0">
                <a:latin typeface="Carlito"/>
                <a:cs typeface="Carlito"/>
              </a:endParaRP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BBDFAF20-3CFE-4B45-BD6B-5FA4105645EE}"/>
              </a:ext>
            </a:extLst>
          </p:cNvPr>
          <p:cNvSpPr/>
          <p:nvPr/>
        </p:nvSpPr>
        <p:spPr>
          <a:xfrm>
            <a:off x="9277004" y="3923605"/>
            <a:ext cx="2492664" cy="2231479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AutoShape 4" descr="5 Konsep Gedung Perkantoran Terbaik di Dunia - PT Anggaza Widya Ridhamulia"/>
          <p:cNvSpPr>
            <a:spLocks noChangeAspect="1" noChangeArrowheads="1"/>
          </p:cNvSpPr>
          <p:nvPr/>
        </p:nvSpPr>
        <p:spPr bwMode="auto">
          <a:xfrm>
            <a:off x="155575" y="-803593"/>
            <a:ext cx="304800" cy="963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20" name="Picture 2" descr="C:\Users\Hp\Downloads\BBI_Logo_White-01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4421" y="1180885"/>
            <a:ext cx="1529723" cy="1560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957" y="-31461"/>
            <a:ext cx="1827727" cy="137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96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7902" y="4953861"/>
            <a:ext cx="2244436" cy="1900811"/>
          </a:xfrm>
          <a:prstGeom prst="rect">
            <a:avLst/>
          </a:prstGeom>
        </p:spPr>
      </p:pic>
      <p:sp>
        <p:nvSpPr>
          <p:cNvPr id="6" name="Rounded Rectangle 4">
            <a:extLst>
              <a:ext uri="{FF2B5EF4-FFF2-40B4-BE49-F238E27FC236}">
                <a16:creationId xmlns="" xmlns:a16="http://schemas.microsoft.com/office/drawing/2014/main" id="{856611FD-DC22-4A1E-81F1-C722C554174F}"/>
              </a:ext>
            </a:extLst>
          </p:cNvPr>
          <p:cNvSpPr txBox="1"/>
          <p:nvPr/>
        </p:nvSpPr>
        <p:spPr>
          <a:xfrm>
            <a:off x="2637902" y="139747"/>
            <a:ext cx="7453749" cy="62225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marL="0" marR="0" lvl="0" indent="0" algn="ctr" defTabSz="10223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002060"/>
                </a:solidFill>
                <a:latin typeface="Calibri"/>
              </a:rPr>
              <a:t>DASAR HUKUM PEMBUBARAN KOPERASI</a:t>
            </a:r>
            <a:endParaRPr kumimoji="0" lang="en-ID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5" name="Picture 2" descr="Coach and students with laptops business training Vector Image">
            <a:extLst>
              <a:ext uri="{FF2B5EF4-FFF2-40B4-BE49-F238E27FC236}">
                <a16:creationId xmlns="" xmlns:a16="http://schemas.microsoft.com/office/drawing/2014/main" id="{571A01EF-347D-4F58-851B-03F13EB1A2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9" t="8642" r="7070" b="20247"/>
          <a:stretch/>
        </p:blipFill>
        <p:spPr bwMode="auto">
          <a:xfrm>
            <a:off x="99369" y="1823489"/>
            <a:ext cx="2002099" cy="154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8368252D-B0D0-4862-A0DE-12FFE3F7EFBF}"/>
              </a:ext>
            </a:extLst>
          </p:cNvPr>
          <p:cNvSpPr txBox="1"/>
          <p:nvPr/>
        </p:nvSpPr>
        <p:spPr>
          <a:xfrm>
            <a:off x="3205270" y="1081658"/>
            <a:ext cx="8449173" cy="83099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2400" b="1" dirty="0">
                <a:solidFill>
                  <a:srgbClr val="208CA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Undang-undang Republik Indonesia Nomor 25 Tahun 1992 Tentang Perkoperasian</a:t>
            </a:r>
            <a:endParaRPr kumimoji="0" lang="en-ID" sz="2400" b="1" i="0" u="none" strike="noStrike" kern="1200" cap="none" spc="0" normalizeH="0" baseline="0" noProof="0" dirty="0">
              <a:ln>
                <a:noFill/>
              </a:ln>
              <a:solidFill>
                <a:srgbClr val="208CA9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" name="Picture 4" descr="10 Content Marketing Skills You Need to Master (&amp; Tips to Master Them) |  Marketing skills, Content marketing, Content marketing calendar">
            <a:extLst>
              <a:ext uri="{FF2B5EF4-FFF2-40B4-BE49-F238E27FC236}">
                <a16:creationId xmlns="" xmlns:a16="http://schemas.microsoft.com/office/drawing/2014/main" id="{F3F86692-13A7-4BF6-976D-FA086C778B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93" r="13411"/>
          <a:stretch/>
        </p:blipFill>
        <p:spPr bwMode="auto">
          <a:xfrm>
            <a:off x="-25410" y="4145443"/>
            <a:ext cx="2187264" cy="157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F956EC75-277F-41AC-B1F3-9525AAD6A7F6}"/>
              </a:ext>
            </a:extLst>
          </p:cNvPr>
          <p:cNvSpPr txBox="1"/>
          <p:nvPr/>
        </p:nvSpPr>
        <p:spPr>
          <a:xfrm>
            <a:off x="3205270" y="2167746"/>
            <a:ext cx="7651152" cy="120032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2400" b="1" dirty="0">
                <a:solidFill>
                  <a:srgbClr val="208CA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Undang-undang Republik Indonesia Nomor 23 Tahun 2014 tentang Pemerintah Daerah (Lampiran huruf Q)</a:t>
            </a:r>
            <a:endParaRPr kumimoji="0" lang="en-ID" sz="2400" b="1" i="0" u="none" strike="noStrike" kern="1200" cap="none" spc="0" normalizeH="0" baseline="0" noProof="0" dirty="0">
              <a:ln>
                <a:noFill/>
              </a:ln>
              <a:solidFill>
                <a:srgbClr val="208CA9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63A84647-6FE8-471A-A525-E1CC0743CA61}"/>
              </a:ext>
            </a:extLst>
          </p:cNvPr>
          <p:cNvSpPr/>
          <p:nvPr/>
        </p:nvSpPr>
        <p:spPr>
          <a:xfrm>
            <a:off x="3665838" y="3425014"/>
            <a:ext cx="7703202" cy="720429"/>
          </a:xfrm>
          <a:prstGeom prst="rect">
            <a:avLst/>
          </a:prstGeom>
          <a:solidFill>
            <a:srgbClr val="208C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Peraturan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Pemerintah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Nomor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17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Tahun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1994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tentang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Pembubaran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Koperasi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Oleh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Pemerintah</a:t>
            </a:r>
            <a:endParaRPr kumimoji="0" lang="en-ID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9C980516-87CA-4971-A903-838D70488AED}"/>
              </a:ext>
            </a:extLst>
          </p:cNvPr>
          <p:cNvSpPr txBox="1"/>
          <p:nvPr/>
        </p:nvSpPr>
        <p:spPr>
          <a:xfrm>
            <a:off x="2746576" y="3408394"/>
            <a:ext cx="711522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Rounded Rectangle 50">
            <a:extLst>
              <a:ext uri="{FF2B5EF4-FFF2-40B4-BE49-F238E27FC236}">
                <a16:creationId xmlns="" xmlns:a16="http://schemas.microsoft.com/office/drawing/2014/main" id="{B279B4AD-1219-437E-BDC9-399B10FCD393}"/>
              </a:ext>
            </a:extLst>
          </p:cNvPr>
          <p:cNvSpPr/>
          <p:nvPr/>
        </p:nvSpPr>
        <p:spPr>
          <a:xfrm>
            <a:off x="2357827" y="1161182"/>
            <a:ext cx="684631" cy="531187"/>
          </a:xfrm>
          <a:prstGeom prst="roundRect">
            <a:avLst/>
          </a:prstGeom>
          <a:solidFill>
            <a:srgbClr val="B2E3F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23769A0D-E288-486C-8922-858EBC110E2C}"/>
              </a:ext>
            </a:extLst>
          </p:cNvPr>
          <p:cNvSpPr txBox="1"/>
          <p:nvPr/>
        </p:nvSpPr>
        <p:spPr>
          <a:xfrm>
            <a:off x="11369040" y="6496678"/>
            <a:ext cx="82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E908416-8AB5-475B-89DF-0B76ED757066}" type="slidenum">
              <a:rPr lang="en-ID" b="1">
                <a:solidFill>
                  <a:srgbClr val="156A75"/>
                </a:solidFill>
              </a:rPr>
              <a:pPr algn="r"/>
              <a:t>3</a:t>
            </a:fld>
            <a:endParaRPr lang="en-ID" b="1" dirty="0">
              <a:solidFill>
                <a:srgbClr val="156A75"/>
              </a:solidFill>
            </a:endParaRPr>
          </a:p>
        </p:txBody>
      </p:sp>
      <p:sp>
        <p:nvSpPr>
          <p:cNvPr id="28" name="Rounded Rectangle 50">
            <a:extLst>
              <a:ext uri="{FF2B5EF4-FFF2-40B4-BE49-F238E27FC236}">
                <a16:creationId xmlns="" xmlns:a16="http://schemas.microsoft.com/office/drawing/2014/main" id="{B279B4AD-1219-437E-BDC9-399B10FCD393}"/>
              </a:ext>
            </a:extLst>
          </p:cNvPr>
          <p:cNvSpPr/>
          <p:nvPr/>
        </p:nvSpPr>
        <p:spPr>
          <a:xfrm>
            <a:off x="2357827" y="2258565"/>
            <a:ext cx="684631" cy="531187"/>
          </a:xfrm>
          <a:prstGeom prst="roundRect">
            <a:avLst/>
          </a:prstGeom>
          <a:solidFill>
            <a:srgbClr val="B2E3F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63A84647-6FE8-471A-A525-E1CC0743CA61}"/>
              </a:ext>
            </a:extLst>
          </p:cNvPr>
          <p:cNvSpPr/>
          <p:nvPr/>
        </p:nvSpPr>
        <p:spPr>
          <a:xfrm>
            <a:off x="3665838" y="4371762"/>
            <a:ext cx="7703202" cy="974261"/>
          </a:xfrm>
          <a:prstGeom prst="rect">
            <a:avLst/>
          </a:prstGeom>
          <a:solidFill>
            <a:srgbClr val="208C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Peraturan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Pemerintah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Nomor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09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Tahun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1995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tentang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Pelaksanaan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Kegiatan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Usaha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Simpan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Pinjam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Oleh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Koperasi</a:t>
            </a:r>
            <a:endParaRPr kumimoji="0" lang="en-ID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9C980516-87CA-4971-A903-838D70488AED}"/>
              </a:ext>
            </a:extLst>
          </p:cNvPr>
          <p:cNvSpPr txBox="1"/>
          <p:nvPr/>
        </p:nvSpPr>
        <p:spPr>
          <a:xfrm>
            <a:off x="2746576" y="4375364"/>
            <a:ext cx="711522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910" y="5415095"/>
            <a:ext cx="1827727" cy="1370505"/>
          </a:xfrm>
          <a:prstGeom prst="rect">
            <a:avLst/>
          </a:prstGeom>
        </p:spPr>
      </p:pic>
      <p:pic>
        <p:nvPicPr>
          <p:cNvPr id="17" name="Picture 2" descr="C:\Users\Hp\Downloads\BBI_Logo_White-01 (1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4720" y="5225016"/>
            <a:ext cx="1529723" cy="1560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16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612" y="4953861"/>
            <a:ext cx="2244436" cy="1900811"/>
          </a:xfrm>
          <a:prstGeom prst="rect">
            <a:avLst/>
          </a:prstGeom>
        </p:spPr>
      </p:pic>
      <p:sp>
        <p:nvSpPr>
          <p:cNvPr id="6" name="Rounded Rectangle 4">
            <a:extLst>
              <a:ext uri="{FF2B5EF4-FFF2-40B4-BE49-F238E27FC236}">
                <a16:creationId xmlns="" xmlns:a16="http://schemas.microsoft.com/office/drawing/2014/main" id="{856611FD-DC22-4A1E-81F1-C722C554174F}"/>
              </a:ext>
            </a:extLst>
          </p:cNvPr>
          <p:cNvSpPr txBox="1"/>
          <p:nvPr/>
        </p:nvSpPr>
        <p:spPr>
          <a:xfrm>
            <a:off x="2637902" y="139747"/>
            <a:ext cx="7453749" cy="62225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marL="0" marR="0" lvl="0" indent="0" algn="ctr" defTabSz="10223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002060"/>
                </a:solidFill>
                <a:latin typeface="Calibri"/>
              </a:rPr>
              <a:t>DASAR HUKUM PEMBUBARAN KOPERASI</a:t>
            </a:r>
            <a:endParaRPr kumimoji="0" lang="en-ID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5" name="Picture 2" descr="Coach and students with laptops business training Vector Image">
            <a:extLst>
              <a:ext uri="{FF2B5EF4-FFF2-40B4-BE49-F238E27FC236}">
                <a16:creationId xmlns="" xmlns:a16="http://schemas.microsoft.com/office/drawing/2014/main" id="{571A01EF-347D-4F58-851B-03F13EB1A2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9" t="8642" r="7070" b="20247"/>
          <a:stretch/>
        </p:blipFill>
        <p:spPr bwMode="auto">
          <a:xfrm>
            <a:off x="99369" y="1208344"/>
            <a:ext cx="2002099" cy="154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8368252D-B0D0-4862-A0DE-12FFE3F7EFBF}"/>
              </a:ext>
            </a:extLst>
          </p:cNvPr>
          <p:cNvSpPr txBox="1"/>
          <p:nvPr/>
        </p:nvSpPr>
        <p:spPr>
          <a:xfrm>
            <a:off x="3205270" y="948658"/>
            <a:ext cx="8449173" cy="120032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2400" b="1" dirty="0">
                <a:solidFill>
                  <a:srgbClr val="208CA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Peraturan Menteri Koperasi dan UKM Nomor 09 Tahun 2018 tentang Penyelenggaraan dan Pembinaan Koperasi</a:t>
            </a:r>
            <a:endParaRPr kumimoji="0" lang="en-ID" sz="2400" b="1" i="0" u="none" strike="noStrike" kern="1200" cap="none" spc="0" normalizeH="0" baseline="0" noProof="0" dirty="0">
              <a:ln>
                <a:noFill/>
              </a:ln>
              <a:solidFill>
                <a:srgbClr val="208CA9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" name="Picture 4" descr="10 Content Marketing Skills You Need to Master (&amp; Tips to Master Them) |  Marketing skills, Content marketing, Content marketing calendar">
            <a:extLst>
              <a:ext uri="{FF2B5EF4-FFF2-40B4-BE49-F238E27FC236}">
                <a16:creationId xmlns="" xmlns:a16="http://schemas.microsoft.com/office/drawing/2014/main" id="{F3F86692-13A7-4BF6-976D-FA086C778B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93" r="13411"/>
          <a:stretch/>
        </p:blipFill>
        <p:spPr bwMode="auto">
          <a:xfrm>
            <a:off x="-25410" y="3131296"/>
            <a:ext cx="2187264" cy="157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F956EC75-277F-41AC-B1F3-9525AAD6A7F6}"/>
              </a:ext>
            </a:extLst>
          </p:cNvPr>
          <p:cNvSpPr txBox="1"/>
          <p:nvPr/>
        </p:nvSpPr>
        <p:spPr>
          <a:xfrm>
            <a:off x="3205270" y="2317371"/>
            <a:ext cx="7651152" cy="83099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2400" b="1" noProof="0" dirty="0">
                <a:solidFill>
                  <a:srgbClr val="208CA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Peraturan Menteri Hukum dan HAM Nomor 14 Tahun 2019 tentang Pengesahan Koperasi</a:t>
            </a:r>
            <a:endParaRPr kumimoji="0" lang="en-ID" sz="2400" b="1" i="0" u="none" strike="noStrike" kern="1200" cap="none" spc="0" normalizeH="0" baseline="0" noProof="0" dirty="0">
              <a:ln>
                <a:noFill/>
              </a:ln>
              <a:solidFill>
                <a:srgbClr val="208CA9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63A84647-6FE8-471A-A525-E1CC0743CA61}"/>
              </a:ext>
            </a:extLst>
          </p:cNvPr>
          <p:cNvSpPr/>
          <p:nvPr/>
        </p:nvSpPr>
        <p:spPr>
          <a:xfrm>
            <a:off x="3665838" y="3341718"/>
            <a:ext cx="7703202" cy="790701"/>
          </a:xfrm>
          <a:prstGeom prst="rect">
            <a:avLst/>
          </a:prstGeom>
          <a:solidFill>
            <a:srgbClr val="208C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Peraturan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Menteri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Koperasi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UKM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Nomor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09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Tahun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tentang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Pengawasan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Koperasi</a:t>
            </a:r>
            <a:endParaRPr kumimoji="0" lang="en-ID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9C980516-87CA-4971-A903-838D70488AED}"/>
              </a:ext>
            </a:extLst>
          </p:cNvPr>
          <p:cNvSpPr txBox="1"/>
          <p:nvPr/>
        </p:nvSpPr>
        <p:spPr>
          <a:xfrm>
            <a:off x="2746576" y="3358519"/>
            <a:ext cx="711522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Rounded Rectangle 50">
            <a:extLst>
              <a:ext uri="{FF2B5EF4-FFF2-40B4-BE49-F238E27FC236}">
                <a16:creationId xmlns="" xmlns:a16="http://schemas.microsoft.com/office/drawing/2014/main" id="{B279B4AD-1219-437E-BDC9-399B10FCD393}"/>
              </a:ext>
            </a:extLst>
          </p:cNvPr>
          <p:cNvSpPr/>
          <p:nvPr/>
        </p:nvSpPr>
        <p:spPr>
          <a:xfrm>
            <a:off x="2357827" y="978307"/>
            <a:ext cx="684631" cy="531187"/>
          </a:xfrm>
          <a:prstGeom prst="roundRect">
            <a:avLst/>
          </a:prstGeom>
          <a:solidFill>
            <a:srgbClr val="B2E3F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23769A0D-E288-486C-8922-858EBC110E2C}"/>
              </a:ext>
            </a:extLst>
          </p:cNvPr>
          <p:cNvSpPr txBox="1"/>
          <p:nvPr/>
        </p:nvSpPr>
        <p:spPr>
          <a:xfrm>
            <a:off x="11369040" y="6496678"/>
            <a:ext cx="82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E908416-8AB5-475B-89DF-0B76ED757066}" type="slidenum">
              <a:rPr lang="en-ID" b="1">
                <a:solidFill>
                  <a:srgbClr val="156A75"/>
                </a:solidFill>
              </a:rPr>
              <a:pPr algn="r"/>
              <a:t>4</a:t>
            </a:fld>
            <a:endParaRPr lang="en-ID" b="1" dirty="0">
              <a:solidFill>
                <a:srgbClr val="156A75"/>
              </a:solidFill>
            </a:endParaRPr>
          </a:p>
        </p:txBody>
      </p:sp>
      <p:sp>
        <p:nvSpPr>
          <p:cNvPr id="28" name="Rounded Rectangle 50">
            <a:extLst>
              <a:ext uri="{FF2B5EF4-FFF2-40B4-BE49-F238E27FC236}">
                <a16:creationId xmlns="" xmlns:a16="http://schemas.microsoft.com/office/drawing/2014/main" id="{B279B4AD-1219-437E-BDC9-399B10FCD393}"/>
              </a:ext>
            </a:extLst>
          </p:cNvPr>
          <p:cNvSpPr/>
          <p:nvPr/>
        </p:nvSpPr>
        <p:spPr>
          <a:xfrm>
            <a:off x="2357827" y="2341690"/>
            <a:ext cx="684631" cy="531187"/>
          </a:xfrm>
          <a:prstGeom prst="roundRect">
            <a:avLst/>
          </a:prstGeom>
          <a:solidFill>
            <a:srgbClr val="B2E3F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63A84647-6FE8-471A-A525-E1CC0743CA61}"/>
              </a:ext>
            </a:extLst>
          </p:cNvPr>
          <p:cNvSpPr/>
          <p:nvPr/>
        </p:nvSpPr>
        <p:spPr>
          <a:xfrm>
            <a:off x="3665838" y="4338512"/>
            <a:ext cx="7703202" cy="974261"/>
          </a:xfrm>
          <a:prstGeom prst="rect">
            <a:avLst/>
          </a:prstGeom>
          <a:solidFill>
            <a:srgbClr val="208C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Peraturan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Menteri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Koperasi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UKM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Nomor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Tahun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2021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tentang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Organisasi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Tata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Kerja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Kementerian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Koperasi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sz="2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UKM.</a:t>
            </a:r>
            <a:endParaRPr kumimoji="0" lang="en-ID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9C980516-87CA-4971-A903-838D70488AED}"/>
              </a:ext>
            </a:extLst>
          </p:cNvPr>
          <p:cNvSpPr txBox="1"/>
          <p:nvPr/>
        </p:nvSpPr>
        <p:spPr>
          <a:xfrm>
            <a:off x="2746576" y="4325489"/>
            <a:ext cx="711522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6" name="Picture 2" descr="C:\Users\Hp\Downloads\BBI_Logo_White-01 (1)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797" y="5294088"/>
            <a:ext cx="1529723" cy="1560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453" y="5398470"/>
            <a:ext cx="1827727" cy="137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86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D74EF5-C987-45A5-9DEB-6196495AE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188" y="274627"/>
            <a:ext cx="10515600" cy="776288"/>
          </a:xfrm>
        </p:spPr>
        <p:txBody>
          <a:bodyPr>
            <a:noAutofit/>
          </a:bodyPr>
          <a:lstStyle/>
          <a:p>
            <a:pPr algn="ctr"/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PEMBUBARAN KOPERASI OLEH RAPAT ANGGOTA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400050" y="748145"/>
            <a:ext cx="11404023" cy="5911226"/>
            <a:chOff x="596001" y="1182145"/>
            <a:chExt cx="8852071" cy="5480191"/>
          </a:xfrm>
        </p:grpSpPr>
        <p:cxnSp>
          <p:nvCxnSpPr>
            <p:cNvPr id="26" name="Straight Connector 7"/>
            <p:cNvCxnSpPr>
              <a:cxnSpLocks/>
            </p:cNvCxnSpPr>
            <p:nvPr/>
          </p:nvCxnSpPr>
          <p:spPr>
            <a:xfrm>
              <a:off x="7775519" y="1182145"/>
              <a:ext cx="47970" cy="5480191"/>
            </a:xfrm>
            <a:prstGeom prst="line">
              <a:avLst/>
            </a:prstGeom>
            <a:ln w="22225">
              <a:solidFill>
                <a:srgbClr val="7030A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itle 1"/>
            <p:cNvSpPr txBox="1"/>
            <p:nvPr/>
          </p:nvSpPr>
          <p:spPr>
            <a:xfrm>
              <a:off x="654023" y="1226411"/>
              <a:ext cx="4750948" cy="340175"/>
            </a:xfrm>
            <a:prstGeom prst="rect">
              <a:avLst/>
            </a:prstGeom>
          </p:spPr>
          <p:txBody>
            <a:bodyPr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1445" b="1" dirty="0">
                  <a:solidFill>
                    <a:srgbClr val="002060"/>
                  </a:solidFill>
                  <a:latin typeface="Helvetica" pitchFamily="2" charset="0"/>
                  <a:cs typeface="Arial" panose="020B0604020202020204" pitchFamily="34" charset="0"/>
                </a:rPr>
                <a:t>Proses </a:t>
              </a:r>
              <a:r>
                <a:rPr lang="en-US" sz="1445" b="1" dirty="0" err="1">
                  <a:solidFill>
                    <a:srgbClr val="002060"/>
                  </a:solidFill>
                  <a:latin typeface="Helvetica" pitchFamily="2" charset="0"/>
                  <a:cs typeface="Arial" panose="020B0604020202020204" pitchFamily="34" charset="0"/>
                </a:rPr>
                <a:t>Pembubaran</a:t>
              </a:r>
              <a:r>
                <a:rPr lang="en-US" sz="1445" b="1" dirty="0">
                  <a:solidFill>
                    <a:srgbClr val="002060"/>
                  </a:solidFill>
                  <a:latin typeface="Helvetica" pitchFamily="2" charset="0"/>
                  <a:cs typeface="Arial" panose="020B0604020202020204" pitchFamily="34" charset="0"/>
                </a:rPr>
                <a:t> </a:t>
              </a:r>
              <a:r>
                <a:rPr lang="en-US" sz="1445" b="1" dirty="0" err="1">
                  <a:solidFill>
                    <a:srgbClr val="002060"/>
                  </a:solidFill>
                  <a:latin typeface="Helvetica" pitchFamily="2" charset="0"/>
                  <a:cs typeface="Arial" panose="020B0604020202020204" pitchFamily="34" charset="0"/>
                </a:rPr>
                <a:t>Koperasi</a:t>
              </a:r>
              <a:r>
                <a:rPr lang="en-US" sz="1445" b="1" dirty="0">
                  <a:solidFill>
                    <a:srgbClr val="002060"/>
                  </a:solidFill>
                  <a:latin typeface="Helvetica" pitchFamily="2" charset="0"/>
                  <a:cs typeface="Arial" panose="020B0604020202020204" pitchFamily="34" charset="0"/>
                </a:rPr>
                <a:t> </a:t>
              </a:r>
              <a:r>
                <a:rPr lang="en-US" sz="1445" b="1" dirty="0" err="1">
                  <a:solidFill>
                    <a:srgbClr val="002060"/>
                  </a:solidFill>
                  <a:latin typeface="Helvetica" pitchFamily="2" charset="0"/>
                  <a:cs typeface="Arial" panose="020B0604020202020204" pitchFamily="34" charset="0"/>
                </a:rPr>
                <a:t>oleh</a:t>
              </a:r>
              <a:r>
                <a:rPr lang="en-US" sz="1445" b="1" dirty="0">
                  <a:solidFill>
                    <a:srgbClr val="002060"/>
                  </a:solidFill>
                  <a:latin typeface="Helvetica" pitchFamily="2" charset="0"/>
                  <a:cs typeface="Arial" panose="020B0604020202020204" pitchFamily="34" charset="0"/>
                </a:rPr>
                <a:t> </a:t>
              </a:r>
              <a:r>
                <a:rPr lang="en-US" sz="1445" b="1" dirty="0" err="1">
                  <a:solidFill>
                    <a:srgbClr val="002060"/>
                  </a:solidFill>
                  <a:latin typeface="Helvetica" pitchFamily="2" charset="0"/>
                  <a:cs typeface="Arial" panose="020B0604020202020204" pitchFamily="34" charset="0"/>
                </a:rPr>
                <a:t>Rapat</a:t>
              </a:r>
              <a:r>
                <a:rPr lang="en-US" sz="1445" b="1" dirty="0">
                  <a:solidFill>
                    <a:srgbClr val="002060"/>
                  </a:solidFill>
                  <a:latin typeface="Helvetica" pitchFamily="2" charset="0"/>
                  <a:cs typeface="Arial" panose="020B0604020202020204" pitchFamily="34" charset="0"/>
                </a:rPr>
                <a:t> </a:t>
              </a:r>
              <a:r>
                <a:rPr lang="en-US" sz="1445" b="1" dirty="0" err="1">
                  <a:solidFill>
                    <a:srgbClr val="002060"/>
                  </a:solidFill>
                  <a:latin typeface="Helvetica" pitchFamily="2" charset="0"/>
                  <a:cs typeface="Arial" panose="020B0604020202020204" pitchFamily="34" charset="0"/>
                </a:rPr>
                <a:t>Anggota</a:t>
              </a:r>
              <a:endParaRPr lang="id-ID" sz="1445" b="1" dirty="0">
                <a:solidFill>
                  <a:srgbClr val="002060"/>
                </a:solidFill>
                <a:latin typeface="Helvetica" pitchFamily="2" charset="0"/>
                <a:cs typeface="Arial" panose="020B0604020202020204" pitchFamily="34" charset="0"/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596001" y="1273386"/>
              <a:ext cx="8852071" cy="5263970"/>
              <a:chOff x="596001" y="836067"/>
              <a:chExt cx="8852071" cy="5263970"/>
            </a:xfrm>
          </p:grpSpPr>
          <p:sp>
            <p:nvSpPr>
              <p:cNvPr id="34" name="Rounded Rectangle 73"/>
              <p:cNvSpPr/>
              <p:nvPr/>
            </p:nvSpPr>
            <p:spPr>
              <a:xfrm>
                <a:off x="7860701" y="1271644"/>
                <a:ext cx="1533071" cy="4812715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27738"/>
                <a:endParaRPr lang="en-US" sz="1629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TextBox 5"/>
              <p:cNvSpPr txBox="1"/>
              <p:nvPr/>
            </p:nvSpPr>
            <p:spPr>
              <a:xfrm>
                <a:off x="748335" y="2317789"/>
                <a:ext cx="1063034" cy="385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827738"/>
                <a:r>
                  <a:rPr lang="en-US" sz="105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Rapat</a:t>
                </a:r>
                <a:r>
                  <a:rPr lang="en-US" sz="105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105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Pembubaran</a:t>
                </a:r>
                <a:r>
                  <a:rPr lang="en-US" sz="105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105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Koperasi</a:t>
                </a:r>
                <a:r>
                  <a:rPr lang="en-US" sz="105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37" name="Diamond 9"/>
              <p:cNvSpPr/>
              <p:nvPr/>
            </p:nvSpPr>
            <p:spPr>
              <a:xfrm>
                <a:off x="5737156" y="3311309"/>
                <a:ext cx="1567552" cy="1032623"/>
              </a:xfrm>
              <a:prstGeom prst="diamond">
                <a:avLst/>
              </a:prstGeom>
              <a:solidFill>
                <a:schemeClr val="bg1"/>
              </a:solidFill>
              <a:ln w="19050">
                <a:solidFill>
                  <a:srgbClr val="FD01EB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27738"/>
                <a:endParaRPr lang="en-US" sz="1629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Down Arrow 21"/>
              <p:cNvSpPr/>
              <p:nvPr/>
            </p:nvSpPr>
            <p:spPr>
              <a:xfrm>
                <a:off x="8529761" y="2277978"/>
                <a:ext cx="204410" cy="135983"/>
              </a:xfrm>
              <a:prstGeom prst="downArrow">
                <a:avLst/>
              </a:prstGeom>
              <a:solidFill>
                <a:srgbClr val="00B0F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27738"/>
                <a:endParaRPr lang="en-US" sz="1629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TextBox 28"/>
              <p:cNvSpPr txBox="1"/>
              <p:nvPr/>
            </p:nvSpPr>
            <p:spPr>
              <a:xfrm>
                <a:off x="7956928" y="4000605"/>
                <a:ext cx="1387019" cy="32123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ctr" defTabSz="827738">
                  <a:spcBef>
                    <a:spcPts val="154"/>
                  </a:spcBef>
                </a:pPr>
                <a:r>
                  <a:rPr lang="en-US" altLang="en-US" sz="826" dirty="0" err="1">
                    <a:ea typeface="Verdana" panose="020B0604030504040204" pitchFamily="34" charset="0"/>
                    <a:cs typeface="Verdana" panose="020B0604030504040204" pitchFamily="34" charset="0"/>
                  </a:rPr>
                  <a:t>Verifikasi</a:t>
                </a:r>
                <a:r>
                  <a:rPr lang="en-US" altLang="en-US" sz="826" dirty="0"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US" altLang="en-US" sz="826" dirty="0" err="1">
                    <a:ea typeface="Verdana" panose="020B0604030504040204" pitchFamily="34" charset="0"/>
                    <a:cs typeface="Verdana" panose="020B0604030504040204" pitchFamily="34" charset="0"/>
                  </a:rPr>
                  <a:t>terhadap</a:t>
                </a:r>
                <a:r>
                  <a:rPr lang="en-US" altLang="en-US" sz="826" dirty="0"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US" altLang="en-US" sz="826" dirty="0" err="1">
                    <a:ea typeface="Verdana" panose="020B0604030504040204" pitchFamily="34" charset="0"/>
                    <a:cs typeface="Verdana" panose="020B0604030504040204" pitchFamily="34" charset="0"/>
                  </a:rPr>
                  <a:t>berkas</a:t>
                </a:r>
                <a:r>
                  <a:rPr lang="en-US" altLang="en-US" sz="826" dirty="0"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US" altLang="en-US" sz="826" dirty="0" err="1">
                    <a:ea typeface="Verdana" panose="020B0604030504040204" pitchFamily="34" charset="0"/>
                    <a:cs typeface="Verdana" panose="020B0604030504040204" pitchFamily="34" charset="0"/>
                  </a:rPr>
                  <a:t>pembubaran</a:t>
                </a:r>
                <a:r>
                  <a:rPr lang="en-US" altLang="en-US" sz="826" dirty="0"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US" altLang="en-US" sz="826" dirty="0" err="1">
                    <a:ea typeface="Verdana" panose="020B0604030504040204" pitchFamily="34" charset="0"/>
                    <a:cs typeface="Verdana" panose="020B0604030504040204" pitchFamily="34" charset="0"/>
                  </a:rPr>
                  <a:t>Koperasi</a:t>
                </a:r>
                <a:r>
                  <a:rPr lang="en-US" altLang="en-US" sz="826" dirty="0"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US" altLang="en-US" sz="826" dirty="0" err="1">
                    <a:ea typeface="Verdana" panose="020B0604030504040204" pitchFamily="34" charset="0"/>
                    <a:cs typeface="Verdana" panose="020B0604030504040204" pitchFamily="34" charset="0"/>
                  </a:rPr>
                  <a:t>sesuai</a:t>
                </a:r>
                <a:r>
                  <a:rPr lang="en-US" altLang="en-US" sz="826" dirty="0"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US" altLang="en-US" sz="826" dirty="0" err="1">
                    <a:ea typeface="Verdana" panose="020B0604030504040204" pitchFamily="34" charset="0"/>
                    <a:cs typeface="Verdana" panose="020B0604030504040204" pitchFamily="34" charset="0"/>
                  </a:rPr>
                  <a:t>dengan</a:t>
                </a:r>
                <a:r>
                  <a:rPr lang="en-US" altLang="en-US" sz="826" dirty="0"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US" altLang="en-US" sz="826" dirty="0" err="1">
                    <a:ea typeface="Verdana" panose="020B0604030504040204" pitchFamily="34" charset="0"/>
                    <a:cs typeface="Verdana" panose="020B0604030504040204" pitchFamily="34" charset="0"/>
                  </a:rPr>
                  <a:t>aturan</a:t>
                </a:r>
                <a:endParaRPr lang="en-US" altLang="en-US" sz="826" dirty="0"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6" name="Down Arrow 34"/>
              <p:cNvSpPr/>
              <p:nvPr/>
            </p:nvSpPr>
            <p:spPr>
              <a:xfrm>
                <a:off x="8535944" y="3309830"/>
                <a:ext cx="204410" cy="135983"/>
              </a:xfrm>
              <a:prstGeom prst="downArrow">
                <a:avLst/>
              </a:prstGeom>
              <a:solidFill>
                <a:srgbClr val="00B0F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27738"/>
                <a:endParaRPr lang="en-US" sz="1629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Down Arrow 35"/>
              <p:cNvSpPr/>
              <p:nvPr/>
            </p:nvSpPr>
            <p:spPr>
              <a:xfrm>
                <a:off x="8131629" y="5328641"/>
                <a:ext cx="204410" cy="135983"/>
              </a:xfrm>
              <a:prstGeom prst="downArrow">
                <a:avLst/>
              </a:prstGeom>
              <a:solidFill>
                <a:srgbClr val="00B0F0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27738"/>
                <a:endParaRPr lang="en-US" sz="1629">
                  <a:solidFill>
                    <a:prstClr val="white"/>
                  </a:solidFill>
                </a:endParaRPr>
              </a:p>
            </p:txBody>
          </p:sp>
          <p:pic>
            <p:nvPicPr>
              <p:cNvPr id="48" name="Graphic 48" descr="Thumbs up sign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prstClr val="black"/>
                  <a:srgbClr val="D9C3A5">
                    <a:tint val="50000"/>
                    <a:satMod val="180000"/>
                  </a:srgbClr>
                </a:duotone>
              </a:blip>
              <a:stretch>
                <a:fillRect/>
              </a:stretch>
            </p:blipFill>
            <p:spPr>
              <a:xfrm>
                <a:off x="8171689" y="5421444"/>
                <a:ext cx="403123" cy="386484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9" name="TextBox 37"/>
              <p:cNvSpPr txBox="1"/>
              <p:nvPr/>
            </p:nvSpPr>
            <p:spPr>
              <a:xfrm>
                <a:off x="7962509" y="5814734"/>
                <a:ext cx="1387019" cy="203419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ctr" defTabSz="827738">
                  <a:spcBef>
                    <a:spcPts val="154"/>
                  </a:spcBef>
                </a:pPr>
                <a:r>
                  <a:rPr lang="en-US" altLang="en-US" sz="826" dirty="0" err="1">
                    <a:ea typeface="Verdana" panose="020B0604030504040204" pitchFamily="34" charset="0"/>
                    <a:cs typeface="Verdana" panose="020B0604030504040204" pitchFamily="34" charset="0"/>
                  </a:rPr>
                  <a:t>Pembubaran</a:t>
                </a:r>
                <a:r>
                  <a:rPr lang="en-US" altLang="en-US" sz="826" dirty="0"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US" altLang="en-US" sz="826" dirty="0" err="1">
                    <a:ea typeface="Verdana" panose="020B0604030504040204" pitchFamily="34" charset="0"/>
                    <a:cs typeface="Verdana" panose="020B0604030504040204" pitchFamily="34" charset="0"/>
                  </a:rPr>
                  <a:t>disetujui</a:t>
                </a:r>
                <a:endParaRPr lang="en-US" altLang="en-US" sz="826" dirty="0"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50" name="Down Arrow 38"/>
              <p:cNvSpPr/>
              <p:nvPr/>
            </p:nvSpPr>
            <p:spPr>
              <a:xfrm rot="16200000">
                <a:off x="7350236" y="2056832"/>
                <a:ext cx="447525" cy="313251"/>
              </a:xfrm>
              <a:prstGeom prst="downArrow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27738"/>
                <a:endParaRPr lang="en-US" sz="1629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Rounded Rectangle 40"/>
              <p:cNvSpPr/>
              <p:nvPr/>
            </p:nvSpPr>
            <p:spPr>
              <a:xfrm>
                <a:off x="7865430" y="837417"/>
                <a:ext cx="1533071" cy="334838"/>
              </a:xfrm>
              <a:prstGeom prst="roundRect">
                <a:avLst/>
              </a:prstGeom>
              <a:solidFill>
                <a:srgbClr val="0053FA"/>
              </a:solidFill>
              <a:ln w="12700"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27738"/>
                <a:endParaRPr lang="en-US" sz="1629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Title 5"/>
              <p:cNvSpPr txBox="1"/>
              <p:nvPr/>
            </p:nvSpPr>
            <p:spPr>
              <a:xfrm>
                <a:off x="7784924" y="836067"/>
                <a:ext cx="1640649" cy="323841"/>
              </a:xfrm>
              <a:prstGeom prst="rect">
                <a:avLst/>
              </a:prstGeom>
            </p:spPr>
            <p:txBody>
              <a:bodyPr>
                <a:normAutofit lnSpcReduction="10000"/>
              </a:bodyPr>
              <a:lstStyle>
                <a:lvl1pPr marL="0" marR="0" indent="0" algn="ctr" defTabSz="825500" rtl="0" latinLnBrk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11200" b="0" i="0" u="none" strike="noStrike" cap="none" spc="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lvl1pPr>
                <a:lvl2pPr marL="0" marR="0" indent="0" algn="ctr" defTabSz="825500" rtl="0" latinLnBrk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11200" b="0" i="0" u="none" strike="noStrike" cap="none" spc="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lvl2pPr>
                <a:lvl3pPr marL="0" marR="0" indent="0" algn="ctr" defTabSz="825500" rtl="0" latinLnBrk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11200" b="0" i="0" u="none" strike="noStrike" cap="none" spc="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lvl3pPr>
                <a:lvl4pPr marL="0" marR="0" indent="0" algn="ctr" defTabSz="825500" rtl="0" latinLnBrk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11200" b="0" i="0" u="none" strike="noStrike" cap="none" spc="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lvl4pPr>
                <a:lvl5pPr marL="0" marR="0" indent="0" algn="ctr" defTabSz="825500" rtl="0" latinLnBrk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11200" b="0" i="0" u="none" strike="noStrike" cap="none" spc="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lvl5pPr>
                <a:lvl6pPr marL="0" marR="0" indent="0" algn="ctr" defTabSz="825500" rtl="0" latinLnBrk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11200" b="0" i="0" u="none" strike="noStrike" cap="none" spc="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lvl6pPr>
                <a:lvl7pPr marL="0" marR="0" indent="0" algn="ctr" defTabSz="825500" rtl="0" latinLnBrk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11200" b="0" i="0" u="none" strike="noStrike" cap="none" spc="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lvl7pPr>
                <a:lvl8pPr marL="0" marR="0" indent="0" algn="ctr" defTabSz="825500" rtl="0" latinLnBrk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11200" b="0" i="0" u="none" strike="noStrike" cap="none" spc="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lvl8pPr>
                <a:lvl9pPr marL="0" marR="0" indent="0" algn="ctr" defTabSz="825500" rtl="0" latinLnBrk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11200" b="0" i="0" u="none" strike="noStrike" cap="none" spc="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lvl9pPr>
              </a:lstStyle>
              <a:p>
                <a:r>
                  <a:rPr lang="en-US" sz="853" spc="-142" dirty="0">
                    <a:solidFill>
                      <a:prstClr val="white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A l u r  </a:t>
                </a:r>
                <a:r>
                  <a:rPr lang="en-US" sz="853" spc="-142" dirty="0" err="1">
                    <a:solidFill>
                      <a:prstClr val="white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Pemburbaran</a:t>
                </a:r>
                <a:r>
                  <a:rPr lang="en-US" sz="853" spc="-142" dirty="0">
                    <a:solidFill>
                      <a:prstClr val="white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 </a:t>
                </a:r>
                <a:r>
                  <a:rPr lang="en-US" sz="853" spc="-142" dirty="0" err="1">
                    <a:solidFill>
                      <a:prstClr val="white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Koperasi</a:t>
                </a:r>
                <a:r>
                  <a:rPr lang="en-US" sz="853" spc="-142" dirty="0">
                    <a:solidFill>
                      <a:prstClr val="white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 </a:t>
                </a:r>
              </a:p>
              <a:p>
                <a:r>
                  <a:rPr lang="en-ID" sz="853" spc="-142" dirty="0" err="1">
                    <a:solidFill>
                      <a:prstClr val="white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oleh</a:t>
                </a:r>
                <a:r>
                  <a:rPr lang="en-ID" sz="853" spc="-142" dirty="0">
                    <a:solidFill>
                      <a:prstClr val="white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 </a:t>
                </a:r>
                <a:r>
                  <a:rPr lang="en-ID" sz="853" spc="-142" dirty="0" err="1">
                    <a:solidFill>
                      <a:prstClr val="white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Rapat</a:t>
                </a:r>
                <a:r>
                  <a:rPr lang="en-ID" sz="853" spc="-142" dirty="0">
                    <a:solidFill>
                      <a:prstClr val="white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 </a:t>
                </a:r>
                <a:r>
                  <a:rPr lang="en-ID" sz="853" spc="-142" dirty="0" err="1">
                    <a:solidFill>
                      <a:prstClr val="white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/>
                  </a:rPr>
                  <a:t>Anggota</a:t>
                </a:r>
                <a:endParaRPr lang="en-US" sz="853" spc="-33" dirty="0">
                  <a:solidFill>
                    <a:prstClr val="white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/>
                </a:endParaRPr>
              </a:p>
            </p:txBody>
          </p:sp>
          <p:cxnSp>
            <p:nvCxnSpPr>
              <p:cNvPr id="53" name="Elbow Connector 46"/>
              <p:cNvCxnSpPr>
                <a:cxnSpLocks/>
              </p:cNvCxnSpPr>
              <p:nvPr/>
            </p:nvCxnSpPr>
            <p:spPr>
              <a:xfrm rot="10800000" flipV="1">
                <a:off x="4183614" y="4068587"/>
                <a:ext cx="1798878" cy="439359"/>
              </a:xfrm>
              <a:prstGeom prst="bentConnector2">
                <a:avLst/>
              </a:prstGeom>
              <a:ln w="3175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Elbow Connector 54"/>
              <p:cNvCxnSpPr>
                <a:cxnSpLocks/>
              </p:cNvCxnSpPr>
              <p:nvPr/>
            </p:nvCxnSpPr>
            <p:spPr>
              <a:xfrm rot="10800000">
                <a:off x="1229510" y="2946460"/>
                <a:ext cx="904999" cy="599562"/>
              </a:xfrm>
              <a:prstGeom prst="bentConnector2">
                <a:avLst/>
              </a:prstGeom>
              <a:ln w="3175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7"/>
              <p:cNvSpPr txBox="1"/>
              <p:nvPr/>
            </p:nvSpPr>
            <p:spPr>
              <a:xfrm>
                <a:off x="1437526" y="3269558"/>
                <a:ext cx="83624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827738"/>
                <a:r>
                  <a:rPr lang="en-US" sz="10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Diserahkan</a:t>
                </a:r>
                <a:endParaRPr lang="en-US" sz="1000" dirty="0">
                  <a:solidFill>
                    <a:prstClr val="black"/>
                  </a:solidFill>
                  <a:cs typeface="Arial" panose="020B0604020202020204" pitchFamily="34" charset="0"/>
                </a:endParaRPr>
              </a:p>
            </p:txBody>
          </p:sp>
          <p:cxnSp>
            <p:nvCxnSpPr>
              <p:cNvPr id="56" name="Straight Arrow Connector 60"/>
              <p:cNvCxnSpPr>
                <a:cxnSpLocks/>
              </p:cNvCxnSpPr>
              <p:nvPr/>
            </p:nvCxnSpPr>
            <p:spPr>
              <a:xfrm>
                <a:off x="1830096" y="2003674"/>
                <a:ext cx="3876303" cy="0"/>
              </a:xfrm>
              <a:prstGeom prst="straightConnector1">
                <a:avLst/>
              </a:prstGeom>
              <a:ln w="3175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57" name="Picture 1031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3358898" y="1627406"/>
                <a:ext cx="383741" cy="383741"/>
              </a:xfrm>
              <a:prstGeom prst="rect">
                <a:avLst/>
              </a:prstGeom>
            </p:spPr>
          </p:pic>
          <p:sp>
            <p:nvSpPr>
              <p:cNvPr id="58" name="TextBox 86"/>
              <p:cNvSpPr txBox="1"/>
              <p:nvPr/>
            </p:nvSpPr>
            <p:spPr>
              <a:xfrm>
                <a:off x="1825406" y="2025854"/>
                <a:ext cx="3713159" cy="513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en-AU" sz="1000" dirty="0" err="1"/>
                  <a:t>Koperasi</a:t>
                </a:r>
                <a:r>
                  <a:rPr lang="en-AU" sz="1000" dirty="0"/>
                  <a:t> </a:t>
                </a:r>
                <a:r>
                  <a:rPr lang="en-AU" sz="1000" dirty="0" err="1"/>
                  <a:t>menyampaikan</a:t>
                </a:r>
                <a:r>
                  <a:rPr lang="en-AU" sz="1000" dirty="0"/>
                  <a:t> </a:t>
                </a:r>
                <a:r>
                  <a:rPr lang="en-AU" sz="1000" dirty="0" err="1"/>
                  <a:t>berkas</a:t>
                </a:r>
                <a:r>
                  <a:rPr lang="en-AU" sz="1000" dirty="0"/>
                  <a:t> final </a:t>
                </a:r>
                <a:r>
                  <a:rPr lang="en-AU" sz="1000" dirty="0" err="1"/>
                  <a:t>ke</a:t>
                </a:r>
                <a:r>
                  <a:rPr lang="en-AU" sz="1000" dirty="0"/>
                  <a:t> </a:t>
                </a:r>
                <a:r>
                  <a:rPr lang="en-AU" sz="1000" dirty="0" err="1"/>
                  <a:t>Kementerian</a:t>
                </a:r>
                <a:r>
                  <a:rPr lang="en-AU" sz="1000" dirty="0"/>
                  <a:t> </a:t>
                </a:r>
                <a:r>
                  <a:rPr lang="en-AU" sz="1000" dirty="0" err="1"/>
                  <a:t>Koperasi</a:t>
                </a:r>
                <a:r>
                  <a:rPr lang="en-AU" sz="1000" dirty="0"/>
                  <a:t> </a:t>
                </a:r>
                <a:r>
                  <a:rPr lang="en-AU" sz="1000" dirty="0" err="1"/>
                  <a:t>dan</a:t>
                </a:r>
                <a:r>
                  <a:rPr lang="en-AU" sz="1000" dirty="0"/>
                  <a:t> Usaha Kecil </a:t>
                </a:r>
                <a:r>
                  <a:rPr lang="en-AU" sz="1000" dirty="0" err="1"/>
                  <a:t>dan</a:t>
                </a:r>
                <a:r>
                  <a:rPr lang="en-AU" sz="1000" dirty="0"/>
                  <a:t> </a:t>
                </a:r>
                <a:r>
                  <a:rPr lang="en-AU" sz="1000" dirty="0" err="1"/>
                  <a:t>Menengah</a:t>
                </a:r>
                <a:r>
                  <a:rPr lang="en-AU" sz="1000" dirty="0"/>
                  <a:t> </a:t>
                </a:r>
                <a:r>
                  <a:rPr lang="en-AU" sz="1000" dirty="0" err="1"/>
                  <a:t>Cq</a:t>
                </a:r>
                <a:r>
                  <a:rPr lang="en-AU" sz="1000" dirty="0"/>
                  <a:t>. </a:t>
                </a:r>
                <a:r>
                  <a:rPr lang="en-AU" sz="1000" dirty="0" err="1"/>
                  <a:t>Deputi</a:t>
                </a:r>
                <a:r>
                  <a:rPr lang="en-AU" sz="1000" dirty="0"/>
                  <a:t> </a:t>
                </a:r>
                <a:r>
                  <a:rPr lang="en-AU" sz="1000" dirty="0" err="1"/>
                  <a:t>Bidang</a:t>
                </a:r>
                <a:r>
                  <a:rPr lang="en-AU" sz="1000" dirty="0"/>
                  <a:t> </a:t>
                </a:r>
                <a:r>
                  <a:rPr lang="en-AU" sz="1000" dirty="0" err="1"/>
                  <a:t>Perkoperasian</a:t>
                </a:r>
                <a:r>
                  <a:rPr lang="en-AU" sz="1000" dirty="0"/>
                  <a:t> yang </a:t>
                </a:r>
                <a:r>
                  <a:rPr lang="en-AU" sz="1000" dirty="0" err="1"/>
                  <a:t>ditembuskan</a:t>
                </a:r>
                <a:r>
                  <a:rPr lang="en-AU" sz="1000" dirty="0"/>
                  <a:t> </a:t>
                </a:r>
                <a:r>
                  <a:rPr lang="en-AU" sz="1000" dirty="0" err="1"/>
                  <a:t>ke</a:t>
                </a:r>
                <a:r>
                  <a:rPr lang="en-AU" sz="1000" dirty="0"/>
                  <a:t> </a:t>
                </a:r>
                <a:r>
                  <a:rPr lang="en-AU" sz="1000" dirty="0" err="1"/>
                  <a:t>Dinas</a:t>
                </a:r>
                <a:r>
                  <a:rPr lang="en-AU" sz="1000" dirty="0"/>
                  <a:t> </a:t>
                </a:r>
                <a:r>
                  <a:rPr lang="en-AU" sz="1000" dirty="0" err="1"/>
                  <a:t>Koperasi</a:t>
                </a:r>
                <a:r>
                  <a:rPr lang="en-AU" sz="1000" dirty="0"/>
                  <a:t> </a:t>
                </a:r>
                <a:r>
                  <a:rPr lang="en-ID" sz="1000" dirty="0" err="1"/>
                  <a:t>Provinsi</a:t>
                </a:r>
                <a:r>
                  <a:rPr lang="en-ID" sz="1000" dirty="0"/>
                  <a:t>/D.I./</a:t>
                </a:r>
                <a:r>
                  <a:rPr lang="en-ID" sz="1000" dirty="0" err="1"/>
                  <a:t>Kab</a:t>
                </a:r>
                <a:r>
                  <a:rPr lang="en-ID" sz="1000" dirty="0"/>
                  <a:t>/Kota</a:t>
                </a:r>
                <a:endParaRPr lang="en-AU" sz="1000" dirty="0"/>
              </a:p>
            </p:txBody>
          </p:sp>
          <p:pic>
            <p:nvPicPr>
              <p:cNvPr id="59" name="Picture 92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236344" y="3504155"/>
                <a:ext cx="587721" cy="320239"/>
              </a:xfrm>
              <a:prstGeom prst="rect">
                <a:avLst/>
              </a:prstGeom>
            </p:spPr>
          </p:pic>
          <p:sp>
            <p:nvSpPr>
              <p:cNvPr id="60" name="TextBox 93"/>
              <p:cNvSpPr txBox="1"/>
              <p:nvPr/>
            </p:nvSpPr>
            <p:spPr>
              <a:xfrm>
                <a:off x="5800393" y="3786255"/>
                <a:ext cx="1408088" cy="378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827738"/>
                <a:r>
                  <a:rPr lang="en-US" sz="929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BN </a:t>
                </a:r>
                <a:r>
                  <a:rPr lang="en-US" sz="929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Pembubaran</a:t>
                </a:r>
                <a:endParaRPr lang="en-US" sz="929" dirty="0">
                  <a:solidFill>
                    <a:prstClr val="black"/>
                  </a:solidFill>
                  <a:cs typeface="Arial" panose="020B0604020202020204" pitchFamily="34" charset="0"/>
                </a:endParaRPr>
              </a:p>
              <a:p>
                <a:pPr algn="ctr" defTabSz="827738"/>
                <a:r>
                  <a:rPr lang="en-ID" sz="929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Koperasi</a:t>
                </a:r>
                <a:endParaRPr lang="en-US" sz="929" dirty="0">
                  <a:solidFill>
                    <a:prstClr val="black"/>
                  </a:solidFill>
                  <a:cs typeface="Arial" panose="020B0604020202020204" pitchFamily="34" charset="0"/>
                </a:endParaRPr>
              </a:p>
            </p:txBody>
          </p:sp>
          <p:grpSp>
            <p:nvGrpSpPr>
              <p:cNvPr id="61" name="Group 60"/>
              <p:cNvGrpSpPr/>
              <p:nvPr/>
            </p:nvGrpSpPr>
            <p:grpSpPr>
              <a:xfrm>
                <a:off x="648414" y="1571630"/>
                <a:ext cx="260514" cy="219419"/>
                <a:chOff x="838092" y="1042042"/>
                <a:chExt cx="320632" cy="270055"/>
              </a:xfrm>
            </p:grpSpPr>
            <p:sp>
              <p:nvSpPr>
                <p:cNvPr id="121" name="Oval 1045"/>
                <p:cNvSpPr/>
                <p:nvPr/>
              </p:nvSpPr>
              <p:spPr>
                <a:xfrm>
                  <a:off x="858995" y="1051377"/>
                  <a:ext cx="276539" cy="254908"/>
                </a:xfrm>
                <a:prstGeom prst="ellipse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827738"/>
                  <a:endParaRPr lang="en-US" sz="1629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2" name="TextBox 100"/>
                <p:cNvSpPr txBox="1"/>
                <p:nvPr/>
              </p:nvSpPr>
              <p:spPr>
                <a:xfrm>
                  <a:off x="838092" y="1042042"/>
                  <a:ext cx="320632" cy="27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827738"/>
                  <a:r>
                    <a:rPr lang="en-US" sz="826" dirty="0">
                      <a:solidFill>
                        <a:prstClr val="white"/>
                      </a:solidFill>
                      <a:cs typeface="Arial" panose="020B0604020202020204" pitchFamily="34" charset="0"/>
                    </a:rPr>
                    <a:t>1</a:t>
                  </a:r>
                </a:p>
              </p:txBody>
            </p:sp>
          </p:grpSp>
          <p:grpSp>
            <p:nvGrpSpPr>
              <p:cNvPr id="62" name="Group 61"/>
              <p:cNvGrpSpPr/>
              <p:nvPr/>
            </p:nvGrpSpPr>
            <p:grpSpPr>
              <a:xfrm>
                <a:off x="5770800" y="4545938"/>
                <a:ext cx="1641446" cy="1534915"/>
                <a:chOff x="777217" y="4729491"/>
                <a:chExt cx="2020241" cy="1889126"/>
              </a:xfrm>
            </p:grpSpPr>
            <p:sp>
              <p:nvSpPr>
                <p:cNvPr id="115" name="Rounded Rectangle 51"/>
                <p:cNvSpPr/>
                <p:nvPr/>
              </p:nvSpPr>
              <p:spPr>
                <a:xfrm>
                  <a:off x="814239" y="4729491"/>
                  <a:ext cx="1946199" cy="1889126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rgbClr val="C00000"/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827738"/>
                  <a:endParaRPr lang="en-US" sz="1629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TextBox 72"/>
                <p:cNvSpPr txBox="1"/>
                <p:nvPr/>
              </p:nvSpPr>
              <p:spPr>
                <a:xfrm>
                  <a:off x="777217" y="5918840"/>
                  <a:ext cx="2020241" cy="5982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827738"/>
                  <a:r>
                    <a:rPr lang="en-US" sz="853" dirty="0" err="1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Pemerintah</a:t>
                  </a:r>
                  <a:r>
                    <a:rPr lang="en-US" sz="853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 </a:t>
                  </a:r>
                  <a:r>
                    <a:rPr lang="en-US" sz="853" dirty="0" err="1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mengumumkan</a:t>
                  </a:r>
                  <a:r>
                    <a:rPr lang="en-US" sz="853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 </a:t>
                  </a:r>
                  <a:r>
                    <a:rPr lang="en-US" sz="853" dirty="0" err="1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pembubaran</a:t>
                  </a:r>
                  <a:r>
                    <a:rPr lang="en-US" sz="853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 </a:t>
                  </a:r>
                  <a:r>
                    <a:rPr lang="en-US" sz="853" dirty="0" err="1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Koperasi</a:t>
                  </a:r>
                  <a:r>
                    <a:rPr lang="en-US" sz="853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 </a:t>
                  </a:r>
                  <a:r>
                    <a:rPr lang="en-US" sz="853" dirty="0" err="1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dalam</a:t>
                  </a:r>
                  <a:r>
                    <a:rPr lang="en-US" sz="853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 </a:t>
                  </a:r>
                  <a:r>
                    <a:rPr lang="en-US" sz="853" dirty="0" err="1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Lembar</a:t>
                  </a:r>
                  <a:r>
                    <a:rPr lang="en-US" sz="853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 </a:t>
                  </a:r>
                  <a:r>
                    <a:rPr lang="en-US" sz="853" dirty="0" err="1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Berita</a:t>
                  </a:r>
                  <a:r>
                    <a:rPr lang="en-US" sz="853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 Negara RI</a:t>
                  </a:r>
                </a:p>
              </p:txBody>
            </p:sp>
            <p:pic>
              <p:nvPicPr>
                <p:cNvPr id="117" name="Picture 91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832178" y="4769038"/>
                  <a:ext cx="1823091" cy="1169599"/>
                </a:xfrm>
                <a:prstGeom prst="rect">
                  <a:avLst/>
                </a:prstGeom>
              </p:spPr>
            </p:pic>
            <p:grpSp>
              <p:nvGrpSpPr>
                <p:cNvPr id="118" name="Group 114"/>
                <p:cNvGrpSpPr/>
                <p:nvPr/>
              </p:nvGrpSpPr>
              <p:grpSpPr>
                <a:xfrm>
                  <a:off x="913740" y="4823932"/>
                  <a:ext cx="320632" cy="270055"/>
                  <a:chOff x="182633" y="822063"/>
                  <a:chExt cx="252498" cy="212668"/>
                </a:xfrm>
              </p:grpSpPr>
              <p:sp>
                <p:nvSpPr>
                  <p:cNvPr id="119" name="Oval 115"/>
                  <p:cNvSpPr/>
                  <p:nvPr/>
                </p:nvSpPr>
                <p:spPr>
                  <a:xfrm>
                    <a:off x="196239" y="827958"/>
                    <a:ext cx="217775" cy="200741"/>
                  </a:xfrm>
                  <a:prstGeom prst="ellipse">
                    <a:avLst/>
                  </a:prstGeom>
                  <a:solidFill>
                    <a:srgbClr val="00206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827738"/>
                    <a:endParaRPr lang="en-US" sz="1629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20" name="TextBox 116"/>
                  <p:cNvSpPr txBox="1"/>
                  <p:nvPr/>
                </p:nvSpPr>
                <p:spPr>
                  <a:xfrm>
                    <a:off x="182633" y="822063"/>
                    <a:ext cx="252498" cy="21266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 defTabSz="827738"/>
                    <a:r>
                      <a:rPr lang="en-ID" sz="826" dirty="0">
                        <a:solidFill>
                          <a:prstClr val="white"/>
                        </a:solidFill>
                        <a:cs typeface="Arial" panose="020B0604020202020204" pitchFamily="34" charset="0"/>
                      </a:rPr>
                      <a:t>3</a:t>
                    </a:r>
                    <a:endParaRPr lang="en-US" sz="826" dirty="0">
                      <a:solidFill>
                        <a:prstClr val="white"/>
                      </a:solidFill>
                      <a:cs typeface="Arial" panose="020B0604020202020204" pitchFamily="34" charset="0"/>
                    </a:endParaRPr>
                  </a:p>
                </p:txBody>
              </p:sp>
            </p:grpSp>
          </p:grpSp>
          <p:sp>
            <p:nvSpPr>
              <p:cNvPr id="63" name="Down Arrow 38"/>
              <p:cNvSpPr/>
              <p:nvPr/>
            </p:nvSpPr>
            <p:spPr>
              <a:xfrm rot="5400000">
                <a:off x="7378151" y="5109491"/>
                <a:ext cx="419967" cy="313251"/>
              </a:xfrm>
              <a:prstGeom prst="downArrow">
                <a:avLst>
                  <a:gd name="adj1" fmla="val 50000"/>
                  <a:gd name="adj2" fmla="val 42515"/>
                </a:avLst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27738"/>
                <a:endParaRPr lang="en-US" sz="1629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64" name="Straight Connector 4"/>
              <p:cNvCxnSpPr>
                <a:cxnSpLocks/>
              </p:cNvCxnSpPr>
              <p:nvPr/>
            </p:nvCxnSpPr>
            <p:spPr>
              <a:xfrm>
                <a:off x="8654299" y="4655471"/>
                <a:ext cx="2809" cy="19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5" name="Group 64"/>
              <p:cNvGrpSpPr/>
              <p:nvPr/>
            </p:nvGrpSpPr>
            <p:grpSpPr>
              <a:xfrm>
                <a:off x="8229620" y="4321842"/>
                <a:ext cx="881217" cy="579773"/>
                <a:chOff x="10128762" y="4485546"/>
                <a:chExt cx="1084575" cy="713567"/>
              </a:xfrm>
            </p:grpSpPr>
            <p:cxnSp>
              <p:nvCxnSpPr>
                <p:cNvPr id="113" name="Straight Arrow Connector 11"/>
                <p:cNvCxnSpPr>
                  <a:cxnSpLocks/>
                  <a:stCxn id="44" idx="2"/>
                </p:cNvCxnSpPr>
                <p:nvPr/>
              </p:nvCxnSpPr>
              <p:spPr>
                <a:xfrm flipH="1">
                  <a:off x="10128762" y="4485547"/>
                  <a:ext cx="517929" cy="713566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Arrow Connector 16"/>
                <p:cNvCxnSpPr>
                  <a:cxnSpLocks/>
                  <a:stCxn id="44" idx="2"/>
                </p:cNvCxnSpPr>
                <p:nvPr/>
              </p:nvCxnSpPr>
              <p:spPr>
                <a:xfrm>
                  <a:off x="10646691" y="4485546"/>
                  <a:ext cx="566646" cy="696725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6" name="TextBox 87"/>
              <p:cNvSpPr txBox="1"/>
              <p:nvPr/>
            </p:nvSpPr>
            <p:spPr>
              <a:xfrm>
                <a:off x="7824983" y="4866764"/>
                <a:ext cx="727870" cy="32123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ctr" defTabSz="827738">
                  <a:spcBef>
                    <a:spcPts val="154"/>
                  </a:spcBef>
                </a:pPr>
                <a:r>
                  <a:rPr lang="en-US" altLang="en-US" sz="826" dirty="0" err="1">
                    <a:ea typeface="Verdana" panose="020B0604030504040204" pitchFamily="34" charset="0"/>
                    <a:cs typeface="Verdana" panose="020B0604030504040204" pitchFamily="34" charset="0"/>
                  </a:rPr>
                  <a:t>Bilamana</a:t>
                </a:r>
                <a:r>
                  <a:rPr lang="en-US" altLang="en-US" sz="826" dirty="0"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US" altLang="en-US" sz="826" dirty="0" err="1">
                    <a:ea typeface="Verdana" panose="020B0604030504040204" pitchFamily="34" charset="0"/>
                    <a:cs typeface="Verdana" panose="020B0604030504040204" pitchFamily="34" charset="0"/>
                  </a:rPr>
                  <a:t>sudah</a:t>
                </a:r>
                <a:r>
                  <a:rPr lang="en-US" altLang="en-US" sz="826" dirty="0"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US" altLang="en-US" sz="826" dirty="0" err="1">
                    <a:ea typeface="Verdana" panose="020B0604030504040204" pitchFamily="34" charset="0"/>
                    <a:cs typeface="Verdana" panose="020B0604030504040204" pitchFamily="34" charset="0"/>
                  </a:rPr>
                  <a:t>sesuai</a:t>
                </a:r>
                <a:r>
                  <a:rPr lang="en-US" altLang="en-US" sz="826" dirty="0"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US" altLang="en-US" sz="826" dirty="0" err="1">
                    <a:ea typeface="Verdana" panose="020B0604030504040204" pitchFamily="34" charset="0"/>
                    <a:cs typeface="Verdana" panose="020B0604030504040204" pitchFamily="34" charset="0"/>
                  </a:rPr>
                  <a:t>dilanjutkan</a:t>
                </a:r>
                <a:endParaRPr lang="en-US" altLang="en-US" sz="826" dirty="0"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67" name="TextBox 88"/>
              <p:cNvSpPr txBox="1"/>
              <p:nvPr/>
            </p:nvSpPr>
            <p:spPr>
              <a:xfrm>
                <a:off x="8491547" y="4865903"/>
                <a:ext cx="956525" cy="32123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ctr" defTabSz="827738">
                  <a:spcBef>
                    <a:spcPts val="154"/>
                  </a:spcBef>
                </a:pPr>
                <a:r>
                  <a:rPr lang="en-US" altLang="en-US" sz="826" dirty="0" err="1">
                    <a:ea typeface="Verdana" panose="020B0604030504040204" pitchFamily="34" charset="0"/>
                    <a:cs typeface="Verdana" panose="020B0604030504040204" pitchFamily="34" charset="0"/>
                  </a:rPr>
                  <a:t>Bilamana</a:t>
                </a:r>
                <a:r>
                  <a:rPr lang="en-US" altLang="en-US" sz="826" dirty="0"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US" altLang="en-US" sz="826" dirty="0" err="1">
                    <a:ea typeface="Verdana" panose="020B0604030504040204" pitchFamily="34" charset="0"/>
                    <a:cs typeface="Verdana" panose="020B0604030504040204" pitchFamily="34" charset="0"/>
                  </a:rPr>
                  <a:t>belum</a:t>
                </a:r>
                <a:r>
                  <a:rPr lang="en-US" altLang="en-US" sz="826" dirty="0"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US" altLang="en-US" sz="826" dirty="0" err="1">
                    <a:ea typeface="Verdana" panose="020B0604030504040204" pitchFamily="34" charset="0"/>
                    <a:cs typeface="Verdana" panose="020B0604030504040204" pitchFamily="34" charset="0"/>
                  </a:rPr>
                  <a:t>sesuai</a:t>
                </a:r>
                <a:r>
                  <a:rPr lang="en-US" altLang="en-US" sz="826" dirty="0">
                    <a:ea typeface="Verdana" panose="020B0604030504040204" pitchFamily="34" charset="0"/>
                    <a:cs typeface="Verdana" panose="020B0604030504040204" pitchFamily="34" charset="0"/>
                  </a:rPr>
                  <a:t>, </a:t>
                </a:r>
                <a:r>
                  <a:rPr lang="en-US" altLang="en-US" sz="826" dirty="0" err="1">
                    <a:ea typeface="Verdana" panose="020B0604030504040204" pitchFamily="34" charset="0"/>
                    <a:cs typeface="Verdana" panose="020B0604030504040204" pitchFamily="34" charset="0"/>
                  </a:rPr>
                  <a:t>Koperasi</a:t>
                </a:r>
                <a:r>
                  <a:rPr lang="en-US" altLang="en-US" sz="826" dirty="0"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US" altLang="en-US" sz="826" dirty="0" err="1">
                    <a:ea typeface="Verdana" panose="020B0604030504040204" pitchFamily="34" charset="0"/>
                    <a:cs typeface="Verdana" panose="020B0604030504040204" pitchFamily="34" charset="0"/>
                  </a:rPr>
                  <a:t>memperbaiki</a:t>
                </a:r>
                <a:endParaRPr lang="en-US" altLang="en-US" sz="826" dirty="0"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925088" y="1506373"/>
                <a:ext cx="809889" cy="877379"/>
                <a:chOff x="1138569" y="1062689"/>
                <a:chExt cx="996787" cy="1079851"/>
              </a:xfrm>
            </p:grpSpPr>
            <p:pic>
              <p:nvPicPr>
                <p:cNvPr id="111" name="Picture 1029"/>
                <p:cNvPicPr>
                  <a:picLocks noChangeAspect="1"/>
                </p:cNvPicPr>
                <p:nvPr/>
              </p:nvPicPr>
              <p:blipFill rotWithShape="1">
                <a:blip r:embed="rId6" cstate="print"/>
                <a:srcRect l="17862" t="11129" r="13780" b="14817"/>
                <a:stretch>
                  <a:fillRect/>
                </a:stretch>
              </p:blipFill>
              <p:spPr>
                <a:xfrm>
                  <a:off x="1138569" y="1062689"/>
                  <a:ext cx="996787" cy="1079851"/>
                </a:xfrm>
                <a:prstGeom prst="rect">
                  <a:avLst/>
                </a:prstGeom>
              </p:spPr>
            </p:pic>
            <p:sp>
              <p:nvSpPr>
                <p:cNvPr id="112" name="Oval 111"/>
                <p:cNvSpPr/>
                <p:nvPr/>
              </p:nvSpPr>
              <p:spPr>
                <a:xfrm>
                  <a:off x="1400011" y="1387876"/>
                  <a:ext cx="444652" cy="454808"/>
                </a:xfrm>
                <a:prstGeom prst="ellipse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  <a:ln w="9525" cap="rnd" cmpd="sng" algn="ctr">
                  <a:solidFill>
                    <a:srgbClr val="9F8351">
                      <a:hueOff val="2703983"/>
                      <a:satOff val="-8995"/>
                      <a:lumOff val="-4507"/>
                      <a:alphaOff val="0"/>
                    </a:srgbClr>
                  </a:solidFill>
                  <a:prstDash val="solid"/>
                </a:ln>
                <a:effectLst/>
              </p:spPr>
              <p:style>
                <a:lnRef idx="1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</p:grpSp>
          <p:grpSp>
            <p:nvGrpSpPr>
              <p:cNvPr id="69" name="Group 68"/>
              <p:cNvGrpSpPr/>
              <p:nvPr/>
            </p:nvGrpSpPr>
            <p:grpSpPr>
              <a:xfrm>
                <a:off x="5737156" y="1430505"/>
                <a:ext cx="1540537" cy="1741533"/>
                <a:chOff x="3411976" y="969314"/>
                <a:chExt cx="1896045" cy="2143425"/>
              </a:xfrm>
            </p:grpSpPr>
            <p:sp>
              <p:nvSpPr>
                <p:cNvPr id="108" name="Rounded Rectangle 12"/>
                <p:cNvSpPr/>
                <p:nvPr/>
              </p:nvSpPr>
              <p:spPr>
                <a:xfrm>
                  <a:off x="3411976" y="969314"/>
                  <a:ext cx="1896045" cy="2143425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rgbClr val="7030A0"/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827738"/>
                  <a:endParaRPr lang="en-US" sz="1629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TextBox 14"/>
                <p:cNvSpPr txBox="1"/>
                <p:nvPr/>
              </p:nvSpPr>
              <p:spPr>
                <a:xfrm>
                  <a:off x="3571044" y="2106050"/>
                  <a:ext cx="1639037" cy="9659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827738"/>
                  <a:r>
                    <a:rPr lang="en-ID" sz="900" dirty="0" err="1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Kementerian</a:t>
                  </a:r>
                  <a:r>
                    <a:rPr lang="en-ID" sz="900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 </a:t>
                  </a:r>
                  <a:r>
                    <a:rPr lang="en-ID" sz="900" dirty="0" err="1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Koperasi</a:t>
                  </a:r>
                  <a:r>
                    <a:rPr lang="en-ID" sz="900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 </a:t>
                  </a:r>
                  <a:r>
                    <a:rPr lang="en-ID" sz="900" dirty="0" err="1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dan</a:t>
                  </a:r>
                  <a:r>
                    <a:rPr lang="en-ID" sz="900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 UKM </a:t>
                  </a:r>
                  <a:r>
                    <a:rPr lang="en-ID" sz="900" dirty="0" err="1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Cq</a:t>
                  </a:r>
                  <a:r>
                    <a:rPr lang="en-ID" sz="900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. </a:t>
                  </a:r>
                  <a:r>
                    <a:rPr lang="en-ID" sz="900" dirty="0" err="1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Deputi</a:t>
                  </a:r>
                  <a:r>
                    <a:rPr lang="en-ID" sz="900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 </a:t>
                  </a:r>
                  <a:r>
                    <a:rPr lang="en-ID" sz="900" dirty="0" err="1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Bidang</a:t>
                  </a:r>
                  <a:r>
                    <a:rPr lang="en-ID" sz="900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 </a:t>
                  </a:r>
                  <a:r>
                    <a:rPr lang="en-ID" sz="900" dirty="0" err="1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Perkoperasian</a:t>
                  </a:r>
                  <a:r>
                    <a:rPr lang="en-ID" sz="900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 </a:t>
                  </a:r>
                  <a:r>
                    <a:rPr lang="en-ID" sz="900" dirty="0" err="1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menerima</a:t>
                  </a:r>
                  <a:r>
                    <a:rPr lang="en-ID" sz="900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 </a:t>
                  </a:r>
                  <a:r>
                    <a:rPr lang="en-ID" sz="900" dirty="0" err="1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berkas</a:t>
                  </a:r>
                  <a:r>
                    <a:rPr lang="en-ID" sz="900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 final </a:t>
                  </a:r>
                  <a:r>
                    <a:rPr lang="en-ID" sz="900" dirty="0" err="1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pembubaran</a:t>
                  </a:r>
                  <a:r>
                    <a:rPr lang="en-ID" sz="900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 </a:t>
                  </a:r>
                  <a:r>
                    <a:rPr lang="en-ID" sz="900" dirty="0" err="1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Koperasi</a:t>
                  </a:r>
                  <a:endParaRPr lang="en-US" sz="900" dirty="0">
                    <a:solidFill>
                      <a:prstClr val="black"/>
                    </a:solidFill>
                    <a:cs typeface="Arial" panose="020B0604020202020204" pitchFamily="34" charset="0"/>
                  </a:endParaRPr>
                </a:p>
              </p:txBody>
            </p:sp>
            <p:pic>
              <p:nvPicPr>
                <p:cNvPr id="110" name="Picture 91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3444777" y="975940"/>
                  <a:ext cx="1823091" cy="1169599"/>
                </a:xfrm>
                <a:prstGeom prst="rect">
                  <a:avLst/>
                </a:prstGeom>
              </p:spPr>
            </p:pic>
          </p:grpSp>
          <p:pic>
            <p:nvPicPr>
              <p:cNvPr id="70" name="Picture 2" descr="https://vignette.wikia.nocookie.net/rokh/images/f/f0/Utilisateur.png/revision/latest?cb=20170630135107&amp;path-prefix=fr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6296" y="2409962"/>
                <a:ext cx="528283" cy="5282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71" name="Group 102"/>
              <p:cNvGrpSpPr/>
              <p:nvPr/>
            </p:nvGrpSpPr>
            <p:grpSpPr>
              <a:xfrm>
                <a:off x="5854314" y="1522187"/>
                <a:ext cx="260514" cy="220040"/>
                <a:chOff x="175205" y="815429"/>
                <a:chExt cx="252498" cy="213270"/>
              </a:xfrm>
            </p:grpSpPr>
            <p:sp>
              <p:nvSpPr>
                <p:cNvPr id="106" name="Oval 103"/>
                <p:cNvSpPr/>
                <p:nvPr/>
              </p:nvSpPr>
              <p:spPr>
                <a:xfrm>
                  <a:off x="196239" y="827958"/>
                  <a:ext cx="217775" cy="200741"/>
                </a:xfrm>
                <a:prstGeom prst="ellipse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827738"/>
                  <a:endParaRPr lang="en-US" sz="1629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7" name="TextBox 104"/>
                <p:cNvSpPr txBox="1"/>
                <p:nvPr/>
              </p:nvSpPr>
              <p:spPr>
                <a:xfrm>
                  <a:off x="175205" y="815429"/>
                  <a:ext cx="252498" cy="21266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827738"/>
                  <a:r>
                    <a:rPr lang="en-US" sz="826" dirty="0">
                      <a:solidFill>
                        <a:prstClr val="white"/>
                      </a:solidFill>
                      <a:cs typeface="Arial" panose="020B0604020202020204" pitchFamily="34" charset="0"/>
                    </a:rPr>
                    <a:t>2</a:t>
                  </a:r>
                </a:p>
              </p:txBody>
            </p:sp>
          </p:grpSp>
          <p:cxnSp>
            <p:nvCxnSpPr>
              <p:cNvPr id="72" name="Straight Arrow Connector 60"/>
              <p:cNvCxnSpPr>
                <a:cxnSpLocks/>
              </p:cNvCxnSpPr>
              <p:nvPr/>
            </p:nvCxnSpPr>
            <p:spPr>
              <a:xfrm flipV="1">
                <a:off x="6520932" y="4380927"/>
                <a:ext cx="6072" cy="127972"/>
              </a:xfrm>
              <a:prstGeom prst="straightConnector1">
                <a:avLst/>
              </a:prstGeom>
              <a:ln w="3175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3" name="Group 72"/>
              <p:cNvGrpSpPr/>
              <p:nvPr/>
            </p:nvGrpSpPr>
            <p:grpSpPr>
              <a:xfrm>
                <a:off x="3409345" y="4540472"/>
                <a:ext cx="1331718" cy="1502763"/>
                <a:chOff x="3786806" y="4796965"/>
                <a:chExt cx="1639037" cy="1849555"/>
              </a:xfrm>
            </p:grpSpPr>
            <p:sp>
              <p:nvSpPr>
                <p:cNvPr id="101" name="Rounded Rectangle 43"/>
                <p:cNvSpPr/>
                <p:nvPr/>
              </p:nvSpPr>
              <p:spPr>
                <a:xfrm>
                  <a:off x="3786806" y="4796965"/>
                  <a:ext cx="1639037" cy="1849555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rgbClr val="0FEF54"/>
                  </a:solidFill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827738"/>
                  <a:endParaRPr lang="en-US" sz="1629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102" name="Group 111"/>
                <p:cNvGrpSpPr/>
                <p:nvPr/>
              </p:nvGrpSpPr>
              <p:grpSpPr>
                <a:xfrm>
                  <a:off x="3893800" y="4905620"/>
                  <a:ext cx="320632" cy="270055"/>
                  <a:chOff x="182633" y="822063"/>
                  <a:chExt cx="252498" cy="212668"/>
                </a:xfrm>
              </p:grpSpPr>
              <p:sp>
                <p:nvSpPr>
                  <p:cNvPr id="104" name="Oval 112"/>
                  <p:cNvSpPr/>
                  <p:nvPr/>
                </p:nvSpPr>
                <p:spPr>
                  <a:xfrm>
                    <a:off x="196239" y="827958"/>
                    <a:ext cx="217775" cy="200741"/>
                  </a:xfrm>
                  <a:prstGeom prst="ellipse">
                    <a:avLst/>
                  </a:prstGeom>
                  <a:solidFill>
                    <a:srgbClr val="00206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827738"/>
                    <a:endParaRPr lang="en-US" sz="1629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05" name="TextBox 113"/>
                  <p:cNvSpPr txBox="1"/>
                  <p:nvPr/>
                </p:nvSpPr>
                <p:spPr>
                  <a:xfrm>
                    <a:off x="182633" y="822063"/>
                    <a:ext cx="252498" cy="21266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 defTabSz="827738"/>
                    <a:r>
                      <a:rPr lang="en-ID" sz="826" dirty="0">
                        <a:solidFill>
                          <a:prstClr val="white"/>
                        </a:solidFill>
                        <a:cs typeface="Arial" panose="020B0604020202020204" pitchFamily="34" charset="0"/>
                      </a:rPr>
                      <a:t>4</a:t>
                    </a:r>
                    <a:endParaRPr lang="en-US" sz="826" dirty="0">
                      <a:solidFill>
                        <a:prstClr val="white"/>
                      </a:solidFill>
                      <a:cs typeface="Arial" panose="020B0604020202020204" pitchFamily="34" charset="0"/>
                    </a:endParaRPr>
                  </a:p>
                </p:txBody>
              </p:sp>
            </p:grpSp>
            <p:pic>
              <p:nvPicPr>
                <p:cNvPr id="103" name="Picture 7" descr="convert ODS to XLS"/>
                <p:cNvPicPr>
                  <a:picLocks noChangeAspect="1" noChangeArrowheads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81967" y="4893155"/>
                  <a:ext cx="1169987" cy="11699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74" name="Rounded Rectangle 43"/>
              <p:cNvSpPr/>
              <p:nvPr/>
            </p:nvSpPr>
            <p:spPr>
              <a:xfrm>
                <a:off x="596001" y="4550570"/>
                <a:ext cx="1331718" cy="1502763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27738"/>
                <a:endParaRPr lang="en-US" sz="1629">
                  <a:solidFill>
                    <a:prstClr val="white"/>
                  </a:solidFill>
                </a:endParaRPr>
              </a:p>
            </p:txBody>
          </p:sp>
          <p:pic>
            <p:nvPicPr>
              <p:cNvPr id="75" name="Picture 8" descr="Hasil gambar untuk kemenkumham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20272" y="4576740"/>
                <a:ext cx="696516" cy="9312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6" name="Rounded Rectangle 43"/>
              <p:cNvSpPr/>
              <p:nvPr/>
            </p:nvSpPr>
            <p:spPr>
              <a:xfrm>
                <a:off x="2230055" y="2882358"/>
                <a:ext cx="1331718" cy="1502763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827738"/>
                <a:endParaRPr lang="en-US" sz="1629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TextBox 5"/>
              <p:cNvSpPr txBox="1"/>
              <p:nvPr/>
            </p:nvSpPr>
            <p:spPr>
              <a:xfrm>
                <a:off x="648414" y="5466052"/>
                <a:ext cx="1230084" cy="5421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827738"/>
                <a:r>
                  <a:rPr lang="en-US" sz="8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Kemenkumham</a:t>
                </a:r>
                <a:r>
                  <a:rPr lang="en-US" sz="8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8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mengeluarkan</a:t>
                </a:r>
                <a:r>
                  <a:rPr lang="en-US" sz="8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8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surat</a:t>
                </a:r>
                <a:r>
                  <a:rPr lang="en-US" sz="8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8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keterangan</a:t>
                </a:r>
                <a:r>
                  <a:rPr lang="en-US" sz="8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8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pembubaran</a:t>
                </a:r>
                <a:r>
                  <a:rPr lang="en-US" sz="8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8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Koperasi</a:t>
                </a:r>
                <a:r>
                  <a:rPr lang="en-US" sz="8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8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dan</a:t>
                </a:r>
                <a:r>
                  <a:rPr lang="en-US" sz="8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8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menghapus</a:t>
                </a:r>
                <a:r>
                  <a:rPr lang="en-US" sz="8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800" dirty="0" err="1">
                    <a:solidFill>
                      <a:prstClr val="black"/>
                    </a:solidFill>
                    <a:cs typeface="Arial" panose="020B0604020202020204" pitchFamily="34" charset="0"/>
                  </a:rPr>
                  <a:t>dari</a:t>
                </a:r>
                <a:r>
                  <a:rPr lang="en-US" sz="8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SABH</a:t>
                </a:r>
              </a:p>
            </p:txBody>
          </p:sp>
          <p:sp>
            <p:nvSpPr>
              <p:cNvPr id="78" name="TextBox 5"/>
              <p:cNvSpPr txBox="1"/>
              <p:nvPr/>
            </p:nvSpPr>
            <p:spPr>
              <a:xfrm>
                <a:off x="3496278" y="5555416"/>
                <a:ext cx="12300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en-AU" sz="800" i="1" dirty="0"/>
                  <a:t>Online Data System </a:t>
                </a:r>
                <a:r>
                  <a:rPr lang="en-AU" sz="800" dirty="0" err="1"/>
                  <a:t>melakukan</a:t>
                </a:r>
                <a:r>
                  <a:rPr lang="en-AU" sz="800" dirty="0"/>
                  <a:t>  </a:t>
                </a:r>
                <a:r>
                  <a:rPr lang="en-AU" sz="800" dirty="0" err="1"/>
                  <a:t>pencatatan</a:t>
                </a:r>
                <a:r>
                  <a:rPr lang="en-AU" sz="800" dirty="0"/>
                  <a:t> </a:t>
                </a:r>
                <a:r>
                  <a:rPr lang="en-AU" sz="800" dirty="0" err="1"/>
                  <a:t>pembubaran</a:t>
                </a:r>
                <a:r>
                  <a:rPr lang="en-AU" sz="800" dirty="0"/>
                  <a:t> </a:t>
                </a:r>
                <a:r>
                  <a:rPr lang="en-AU" sz="800" dirty="0" err="1"/>
                  <a:t>Koperasi</a:t>
                </a:r>
                <a:endParaRPr lang="en-AU" sz="800" dirty="0"/>
              </a:p>
            </p:txBody>
          </p:sp>
          <p:sp>
            <p:nvSpPr>
              <p:cNvPr id="79" name="TextBox 5"/>
              <p:cNvSpPr txBox="1"/>
              <p:nvPr/>
            </p:nvSpPr>
            <p:spPr>
              <a:xfrm>
                <a:off x="4640329" y="4084902"/>
                <a:ext cx="129180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en-AU" sz="800" dirty="0" err="1"/>
                  <a:t>Asdep</a:t>
                </a:r>
                <a:r>
                  <a:rPr lang="en-AU" sz="800" dirty="0"/>
                  <a:t> </a:t>
                </a:r>
                <a:r>
                  <a:rPr lang="en-AU" sz="800" dirty="0" err="1"/>
                  <a:t>Pengawasan</a:t>
                </a:r>
                <a:r>
                  <a:rPr lang="en-AU" sz="800" dirty="0"/>
                  <a:t> </a:t>
                </a:r>
                <a:r>
                  <a:rPr lang="en-AU" sz="800" dirty="0" err="1"/>
                  <a:t>Koperasi</a:t>
                </a:r>
                <a:r>
                  <a:rPr lang="en-AU" sz="800" dirty="0"/>
                  <a:t> </a:t>
                </a:r>
                <a:r>
                  <a:rPr lang="en-AU" sz="800" dirty="0" err="1"/>
                  <a:t>atas</a:t>
                </a:r>
                <a:r>
                  <a:rPr lang="en-AU" sz="800" dirty="0"/>
                  <a:t> </a:t>
                </a:r>
                <a:r>
                  <a:rPr lang="en-AU" sz="800" dirty="0" err="1"/>
                  <a:t>nama</a:t>
                </a:r>
                <a:r>
                  <a:rPr lang="en-AU" sz="800" dirty="0"/>
                  <a:t> </a:t>
                </a:r>
                <a:r>
                  <a:rPr lang="en-AU" sz="800" dirty="0" err="1"/>
                  <a:t>Deputi</a:t>
                </a:r>
                <a:r>
                  <a:rPr lang="en-AU" sz="800" dirty="0"/>
                  <a:t> </a:t>
                </a:r>
                <a:r>
                  <a:rPr lang="en-AU" sz="800" dirty="0" err="1"/>
                  <a:t>Bidang</a:t>
                </a:r>
                <a:r>
                  <a:rPr lang="en-AU" sz="800" dirty="0"/>
                  <a:t> </a:t>
                </a:r>
                <a:r>
                  <a:rPr lang="en-AU" sz="800" dirty="0" err="1"/>
                  <a:t>Perkoperasian</a:t>
                </a:r>
                <a:r>
                  <a:rPr lang="en-AU" sz="800" dirty="0"/>
                  <a:t> </a:t>
                </a:r>
                <a:r>
                  <a:rPr lang="en-AU" sz="800" dirty="0" err="1"/>
                  <a:t>menyampaikan</a:t>
                </a:r>
                <a:r>
                  <a:rPr lang="en-AU" sz="800" dirty="0"/>
                  <a:t> data BN </a:t>
                </a:r>
                <a:r>
                  <a:rPr lang="en-AU" sz="800" dirty="0" err="1"/>
                  <a:t>ke</a:t>
                </a:r>
                <a:r>
                  <a:rPr lang="en-AU" sz="800" dirty="0"/>
                  <a:t> ODS </a:t>
                </a:r>
                <a:r>
                  <a:rPr lang="en-AU" sz="800" dirty="0" err="1"/>
                  <a:t>untuk</a:t>
                </a:r>
                <a:r>
                  <a:rPr lang="en-AU" sz="800" dirty="0"/>
                  <a:t> </a:t>
                </a:r>
                <a:r>
                  <a:rPr lang="en-AU" sz="800" dirty="0" err="1"/>
                  <a:t>pencatatan</a:t>
                </a:r>
                <a:r>
                  <a:rPr lang="en-AU" sz="800" dirty="0"/>
                  <a:t> </a:t>
                </a:r>
                <a:r>
                  <a:rPr lang="en-AU" sz="800" dirty="0" err="1"/>
                  <a:t>pembubaran</a:t>
                </a:r>
                <a:r>
                  <a:rPr lang="en-AU" sz="800" dirty="0"/>
                  <a:t> </a:t>
                </a:r>
                <a:r>
                  <a:rPr lang="en-AU" sz="800" dirty="0" err="1"/>
                  <a:t>Koperasi</a:t>
                </a:r>
                <a:endParaRPr lang="en-AU" sz="800" dirty="0"/>
              </a:p>
            </p:txBody>
          </p:sp>
          <p:pic>
            <p:nvPicPr>
              <p:cNvPr id="80" name="Picture 1031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2495695" y="4882375"/>
                <a:ext cx="383741" cy="383741"/>
              </a:xfrm>
              <a:prstGeom prst="rect">
                <a:avLst/>
              </a:prstGeom>
            </p:spPr>
          </p:pic>
          <p:pic>
            <p:nvPicPr>
              <p:cNvPr id="81" name="Picture 6" descr="istana Ikon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7592" y="2859348"/>
                <a:ext cx="758699" cy="7586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82" name="Group 108"/>
              <p:cNvGrpSpPr/>
              <p:nvPr/>
            </p:nvGrpSpPr>
            <p:grpSpPr>
              <a:xfrm>
                <a:off x="644379" y="4589739"/>
                <a:ext cx="260514" cy="219419"/>
                <a:chOff x="182633" y="822063"/>
                <a:chExt cx="252498" cy="212668"/>
              </a:xfrm>
            </p:grpSpPr>
            <p:sp>
              <p:nvSpPr>
                <p:cNvPr id="99" name="Oval 109"/>
                <p:cNvSpPr/>
                <p:nvPr/>
              </p:nvSpPr>
              <p:spPr>
                <a:xfrm>
                  <a:off x="196239" y="827958"/>
                  <a:ext cx="217775" cy="200741"/>
                </a:xfrm>
                <a:prstGeom prst="ellipse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827738"/>
                  <a:endParaRPr lang="en-US" sz="1629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0" name="TextBox 110"/>
                <p:cNvSpPr txBox="1"/>
                <p:nvPr/>
              </p:nvSpPr>
              <p:spPr>
                <a:xfrm>
                  <a:off x="182633" y="822063"/>
                  <a:ext cx="252498" cy="21266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827738"/>
                  <a:r>
                    <a:rPr lang="en-ID" sz="826" dirty="0">
                      <a:solidFill>
                        <a:prstClr val="white"/>
                      </a:solidFill>
                      <a:cs typeface="Arial" panose="020B0604020202020204" pitchFamily="34" charset="0"/>
                    </a:rPr>
                    <a:t>5</a:t>
                  </a:r>
                  <a:endParaRPr lang="en-US" sz="826" dirty="0">
                    <a:solidFill>
                      <a:prstClr val="white"/>
                    </a:solidFill>
                    <a:cs typeface="Arial" panose="020B0604020202020204" pitchFamily="34" charset="0"/>
                  </a:endParaRPr>
                </a:p>
              </p:txBody>
            </p:sp>
          </p:grpSp>
          <p:cxnSp>
            <p:nvCxnSpPr>
              <p:cNvPr id="83" name="Straight Arrow Connector 60"/>
              <p:cNvCxnSpPr>
                <a:cxnSpLocks/>
              </p:cNvCxnSpPr>
              <p:nvPr/>
            </p:nvCxnSpPr>
            <p:spPr>
              <a:xfrm flipH="1">
                <a:off x="3706222" y="3548251"/>
                <a:ext cx="2287659" cy="2806"/>
              </a:xfrm>
              <a:prstGeom prst="straightConnector1">
                <a:avLst/>
              </a:prstGeom>
              <a:ln w="3175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TextBox 5"/>
              <p:cNvSpPr txBox="1"/>
              <p:nvPr/>
            </p:nvSpPr>
            <p:spPr>
              <a:xfrm>
                <a:off x="3603766" y="3531048"/>
                <a:ext cx="1698382" cy="5421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en-AU" sz="800" dirty="0" err="1"/>
                  <a:t>Asdep</a:t>
                </a:r>
                <a:r>
                  <a:rPr lang="en-AU" sz="800" dirty="0"/>
                  <a:t> </a:t>
                </a:r>
                <a:r>
                  <a:rPr lang="en-AU" sz="800" dirty="0" err="1"/>
                  <a:t>Pengawasan</a:t>
                </a:r>
                <a:r>
                  <a:rPr lang="en-AU" sz="800" dirty="0"/>
                  <a:t> </a:t>
                </a:r>
                <a:r>
                  <a:rPr lang="en-AU" sz="800" dirty="0" err="1"/>
                  <a:t>Koperasi</a:t>
                </a:r>
                <a:r>
                  <a:rPr lang="en-AU" sz="800" dirty="0"/>
                  <a:t> </a:t>
                </a:r>
                <a:r>
                  <a:rPr lang="en-AU" sz="800" dirty="0" err="1"/>
                  <a:t>menyurati</a:t>
                </a:r>
                <a:r>
                  <a:rPr lang="en-AU" sz="800" dirty="0"/>
                  <a:t> </a:t>
                </a:r>
                <a:r>
                  <a:rPr lang="en-AU" sz="800" dirty="0" err="1"/>
                  <a:t>ke</a:t>
                </a:r>
                <a:r>
                  <a:rPr lang="en-AU" sz="800" dirty="0"/>
                  <a:t> </a:t>
                </a:r>
                <a:r>
                  <a:rPr lang="en-AU" sz="800" dirty="0" err="1"/>
                  <a:t>Dinas</a:t>
                </a:r>
                <a:r>
                  <a:rPr lang="en-AU" sz="800" dirty="0"/>
                  <a:t> </a:t>
                </a:r>
                <a:r>
                  <a:rPr lang="en-AU" sz="800" dirty="0" err="1"/>
                  <a:t>Koperasi</a:t>
                </a:r>
                <a:r>
                  <a:rPr lang="en-AU" sz="800" dirty="0"/>
                  <a:t> </a:t>
                </a:r>
                <a:r>
                  <a:rPr lang="en-AU" sz="800" dirty="0" err="1"/>
                  <a:t>Provinsi</a:t>
                </a:r>
                <a:r>
                  <a:rPr lang="en-AU" sz="800" dirty="0"/>
                  <a:t>/D.I./</a:t>
                </a:r>
                <a:r>
                  <a:rPr lang="en-AU" sz="800" dirty="0" err="1"/>
                  <a:t>Kab</a:t>
                </a:r>
                <a:r>
                  <a:rPr lang="en-AU" sz="800" dirty="0"/>
                  <a:t>/Kota </a:t>
                </a:r>
                <a:r>
                  <a:rPr lang="en-AU" sz="800" dirty="0" err="1"/>
                  <a:t>untuk</a:t>
                </a:r>
                <a:r>
                  <a:rPr lang="en-AU" sz="800" dirty="0"/>
                  <a:t> </a:t>
                </a:r>
                <a:r>
                  <a:rPr lang="en-AU" sz="800" dirty="0" err="1"/>
                  <a:t>mencoret</a:t>
                </a:r>
                <a:r>
                  <a:rPr lang="en-AU" sz="800" dirty="0"/>
                  <a:t> </a:t>
                </a:r>
                <a:r>
                  <a:rPr lang="en-AU" sz="800" dirty="0" err="1"/>
                  <a:t>nama</a:t>
                </a:r>
                <a:r>
                  <a:rPr lang="en-AU" sz="800" dirty="0"/>
                  <a:t> </a:t>
                </a:r>
                <a:r>
                  <a:rPr lang="en-AU" sz="800" dirty="0" err="1"/>
                  <a:t>koperasi</a:t>
                </a:r>
                <a:r>
                  <a:rPr lang="en-AU" sz="800" dirty="0"/>
                  <a:t> yang </a:t>
                </a:r>
                <a:r>
                  <a:rPr lang="en-AU" sz="800" dirty="0" err="1"/>
                  <a:t>dibubarkan</a:t>
                </a:r>
                <a:r>
                  <a:rPr lang="en-AU" sz="800" dirty="0"/>
                  <a:t> </a:t>
                </a:r>
                <a:r>
                  <a:rPr lang="en-AU" sz="800" dirty="0" err="1"/>
                  <a:t>dalam</a:t>
                </a:r>
                <a:r>
                  <a:rPr lang="en-AU" sz="800" dirty="0"/>
                  <a:t> </a:t>
                </a:r>
                <a:r>
                  <a:rPr lang="en-AU" sz="800" dirty="0" err="1"/>
                  <a:t>Buku</a:t>
                </a:r>
                <a:r>
                  <a:rPr lang="en-AU" sz="800" dirty="0"/>
                  <a:t> </a:t>
                </a:r>
                <a:r>
                  <a:rPr lang="en-AU" sz="800" dirty="0" err="1"/>
                  <a:t>Daftar</a:t>
                </a:r>
                <a:r>
                  <a:rPr lang="en-AU" sz="800" dirty="0"/>
                  <a:t> </a:t>
                </a:r>
                <a:r>
                  <a:rPr lang="en-AU" sz="800" dirty="0" err="1"/>
                  <a:t>Umum</a:t>
                </a:r>
                <a:r>
                  <a:rPr lang="en-AU" sz="800" dirty="0"/>
                  <a:t> </a:t>
                </a:r>
                <a:r>
                  <a:rPr lang="en-AU" sz="800" dirty="0" err="1"/>
                  <a:t>Koperasi</a:t>
                </a:r>
                <a:endParaRPr lang="en-AU" sz="800" dirty="0"/>
              </a:p>
            </p:txBody>
          </p:sp>
          <p:pic>
            <p:nvPicPr>
              <p:cNvPr id="85" name="Picture 1031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4220890" y="3184639"/>
                <a:ext cx="383741" cy="383741"/>
              </a:xfrm>
              <a:prstGeom prst="rect">
                <a:avLst/>
              </a:prstGeom>
            </p:spPr>
          </p:pic>
          <p:cxnSp>
            <p:nvCxnSpPr>
              <p:cNvPr id="86" name="Straight Arrow Connector 60"/>
              <p:cNvCxnSpPr>
                <a:cxnSpLocks/>
              </p:cNvCxnSpPr>
              <p:nvPr/>
            </p:nvCxnSpPr>
            <p:spPr>
              <a:xfrm flipH="1">
                <a:off x="1958425" y="5291853"/>
                <a:ext cx="1420456" cy="2806"/>
              </a:xfrm>
              <a:prstGeom prst="straightConnector1">
                <a:avLst/>
              </a:prstGeom>
              <a:ln w="31750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87" name="Picture 1031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5178983" y="3699503"/>
                <a:ext cx="383741" cy="383741"/>
              </a:xfrm>
              <a:prstGeom prst="rect">
                <a:avLst/>
              </a:prstGeom>
            </p:spPr>
          </p:pic>
          <p:sp>
            <p:nvSpPr>
              <p:cNvPr id="88" name="Rectangle 87"/>
              <p:cNvSpPr/>
              <p:nvPr/>
            </p:nvSpPr>
            <p:spPr>
              <a:xfrm>
                <a:off x="2060468" y="5283981"/>
                <a:ext cx="1263427" cy="8160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en-AU" sz="800" dirty="0" err="1"/>
                  <a:t>Kementerian</a:t>
                </a:r>
                <a:r>
                  <a:rPr lang="en-AU" sz="800" dirty="0"/>
                  <a:t> </a:t>
                </a:r>
                <a:r>
                  <a:rPr lang="en-AU" sz="800" dirty="0" err="1"/>
                  <a:t>Koperasi</a:t>
                </a:r>
                <a:r>
                  <a:rPr lang="en-AU" sz="800" dirty="0"/>
                  <a:t> </a:t>
                </a:r>
                <a:r>
                  <a:rPr lang="en-AU" sz="800" dirty="0" err="1"/>
                  <a:t>dan</a:t>
                </a:r>
                <a:r>
                  <a:rPr lang="en-AU" sz="800" dirty="0"/>
                  <a:t> Usaha Kecil </a:t>
                </a:r>
                <a:r>
                  <a:rPr lang="en-AU" sz="800" dirty="0" err="1"/>
                  <a:t>dan</a:t>
                </a:r>
                <a:r>
                  <a:rPr lang="en-AU" sz="800" dirty="0"/>
                  <a:t> </a:t>
                </a:r>
                <a:r>
                  <a:rPr lang="en-AU" sz="800" dirty="0" err="1"/>
                  <a:t>Menengah</a:t>
                </a:r>
                <a:r>
                  <a:rPr lang="en-AU" sz="800" dirty="0"/>
                  <a:t> </a:t>
                </a:r>
                <a:r>
                  <a:rPr lang="en-AU" sz="800" dirty="0" err="1"/>
                  <a:t>cq</a:t>
                </a:r>
                <a:r>
                  <a:rPr lang="en-AU" sz="800" dirty="0"/>
                  <a:t>. Biro </a:t>
                </a:r>
                <a:r>
                  <a:rPr lang="en-AU" sz="800" dirty="0" err="1"/>
                  <a:t>Komunikasi</a:t>
                </a:r>
                <a:r>
                  <a:rPr lang="en-AU" sz="800" dirty="0"/>
                  <a:t> </a:t>
                </a:r>
                <a:r>
                  <a:rPr lang="en-AU" sz="800" dirty="0" err="1"/>
                  <a:t>dan</a:t>
                </a:r>
                <a:r>
                  <a:rPr lang="en-AU" sz="800" dirty="0"/>
                  <a:t> </a:t>
                </a:r>
                <a:r>
                  <a:rPr lang="en-AU" sz="800" dirty="0" err="1"/>
                  <a:t>Teknologi</a:t>
                </a:r>
                <a:r>
                  <a:rPr lang="en-AU" sz="800" dirty="0"/>
                  <a:t> </a:t>
                </a:r>
                <a:r>
                  <a:rPr lang="en-AU" sz="800" dirty="0" err="1"/>
                  <a:t>Informasi</a:t>
                </a:r>
                <a:r>
                  <a:rPr lang="en-AU" sz="800" dirty="0"/>
                  <a:t> </a:t>
                </a:r>
                <a:r>
                  <a:rPr lang="en-AU" sz="800" dirty="0" err="1"/>
                  <a:t>menyampaikan</a:t>
                </a:r>
                <a:r>
                  <a:rPr lang="en-AU" sz="800" dirty="0"/>
                  <a:t> data </a:t>
                </a:r>
                <a:r>
                  <a:rPr lang="en-AU" sz="800" dirty="0" err="1"/>
                  <a:t>melalui</a:t>
                </a:r>
                <a:r>
                  <a:rPr lang="en-AU" sz="800" dirty="0"/>
                  <a:t> ODS </a:t>
                </a:r>
                <a:r>
                  <a:rPr lang="en-AU" sz="800" dirty="0" err="1"/>
                  <a:t>ke</a:t>
                </a:r>
                <a:r>
                  <a:rPr lang="en-AU" sz="800" dirty="0"/>
                  <a:t> </a:t>
                </a:r>
                <a:r>
                  <a:rPr lang="en-AU" sz="800" dirty="0" err="1"/>
                  <a:t>Kementerian</a:t>
                </a:r>
                <a:r>
                  <a:rPr lang="en-AU" sz="800" dirty="0"/>
                  <a:t> </a:t>
                </a:r>
                <a:r>
                  <a:rPr lang="en-AU" sz="800" dirty="0" err="1"/>
                  <a:t>Hukum</a:t>
                </a:r>
                <a:r>
                  <a:rPr lang="en-AU" sz="800" dirty="0"/>
                  <a:t> </a:t>
                </a:r>
                <a:r>
                  <a:rPr lang="en-AU" sz="800" dirty="0" err="1"/>
                  <a:t>dan</a:t>
                </a:r>
                <a:r>
                  <a:rPr lang="en-AU" sz="800" dirty="0"/>
                  <a:t> HAM </a:t>
                </a:r>
                <a:r>
                  <a:rPr lang="en-AU" sz="800" dirty="0" err="1"/>
                  <a:t>untuk</a:t>
                </a:r>
                <a:r>
                  <a:rPr lang="en-AU" sz="800" dirty="0"/>
                  <a:t> </a:t>
                </a:r>
                <a:r>
                  <a:rPr lang="en-AU" sz="800" dirty="0" err="1"/>
                  <a:t>penghapusan</a:t>
                </a:r>
                <a:r>
                  <a:rPr lang="en-AU" sz="800" dirty="0"/>
                  <a:t> </a:t>
                </a:r>
                <a:r>
                  <a:rPr lang="en-AU" sz="800" dirty="0" err="1"/>
                  <a:t>Badan</a:t>
                </a:r>
                <a:r>
                  <a:rPr lang="en-AU" sz="800" dirty="0"/>
                  <a:t> </a:t>
                </a:r>
                <a:r>
                  <a:rPr lang="en-AU" sz="800" dirty="0" err="1"/>
                  <a:t>Hukum</a:t>
                </a:r>
                <a:r>
                  <a:rPr lang="en-AU" sz="800" dirty="0"/>
                  <a:t> </a:t>
                </a:r>
                <a:r>
                  <a:rPr lang="en-AU" sz="800" dirty="0" err="1"/>
                  <a:t>Koperasi</a:t>
                </a:r>
                <a:endParaRPr lang="en-AU" sz="800" dirty="0"/>
              </a:p>
            </p:txBody>
          </p:sp>
          <p:grpSp>
            <p:nvGrpSpPr>
              <p:cNvPr id="89" name="Group 117"/>
              <p:cNvGrpSpPr/>
              <p:nvPr/>
            </p:nvGrpSpPr>
            <p:grpSpPr>
              <a:xfrm>
                <a:off x="2268158" y="2950498"/>
                <a:ext cx="260514" cy="219419"/>
                <a:chOff x="182633" y="822063"/>
                <a:chExt cx="252498" cy="212668"/>
              </a:xfrm>
            </p:grpSpPr>
            <p:sp>
              <p:nvSpPr>
                <p:cNvPr id="97" name="Oval 118"/>
                <p:cNvSpPr/>
                <p:nvPr/>
              </p:nvSpPr>
              <p:spPr>
                <a:xfrm>
                  <a:off x="196239" y="827958"/>
                  <a:ext cx="217775" cy="200741"/>
                </a:xfrm>
                <a:prstGeom prst="ellipse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827738"/>
                  <a:endParaRPr lang="en-US" sz="1629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8" name="TextBox 119"/>
                <p:cNvSpPr txBox="1"/>
                <p:nvPr/>
              </p:nvSpPr>
              <p:spPr>
                <a:xfrm>
                  <a:off x="182633" y="822063"/>
                  <a:ext cx="252498" cy="21266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827738"/>
                  <a:r>
                    <a:rPr lang="en-US" sz="826" dirty="0">
                      <a:solidFill>
                        <a:prstClr val="white"/>
                      </a:solidFill>
                      <a:cs typeface="Arial" panose="020B0604020202020204" pitchFamily="34" charset="0"/>
                    </a:rPr>
                    <a:t>6</a:t>
                  </a:r>
                </a:p>
              </p:txBody>
            </p:sp>
          </p:grpSp>
          <p:sp>
            <p:nvSpPr>
              <p:cNvPr id="90" name="TextBox 5"/>
              <p:cNvSpPr txBox="1"/>
              <p:nvPr/>
            </p:nvSpPr>
            <p:spPr>
              <a:xfrm>
                <a:off x="2222546" y="3576496"/>
                <a:ext cx="1350462" cy="704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en-AU" sz="900" dirty="0" err="1"/>
                  <a:t>Dinas</a:t>
                </a:r>
                <a:r>
                  <a:rPr lang="en-AU" sz="900" dirty="0"/>
                  <a:t> </a:t>
                </a:r>
                <a:r>
                  <a:rPr lang="en-AU" sz="900" dirty="0" err="1"/>
                  <a:t>Koperasi</a:t>
                </a:r>
                <a:r>
                  <a:rPr lang="en-AU" sz="900" dirty="0"/>
                  <a:t> </a:t>
                </a:r>
                <a:r>
                  <a:rPr lang="en-AU" sz="900" dirty="0" err="1"/>
                  <a:t>Provinsi</a:t>
                </a:r>
                <a:r>
                  <a:rPr lang="en-AU" sz="900" dirty="0"/>
                  <a:t>/D.I./ </a:t>
                </a:r>
                <a:r>
                  <a:rPr lang="en-AU" sz="900" dirty="0" err="1"/>
                  <a:t>Kab</a:t>
                </a:r>
                <a:r>
                  <a:rPr lang="en-AU" sz="900" dirty="0"/>
                  <a:t>/Kota </a:t>
                </a:r>
                <a:r>
                  <a:rPr lang="en-AU" sz="900" dirty="0" err="1"/>
                  <a:t>mencoret</a:t>
                </a:r>
                <a:r>
                  <a:rPr lang="en-AU" sz="900" dirty="0"/>
                  <a:t> </a:t>
                </a:r>
                <a:r>
                  <a:rPr lang="en-AU" sz="900" dirty="0" err="1"/>
                  <a:t>nama</a:t>
                </a:r>
                <a:r>
                  <a:rPr lang="en-AU" sz="900" dirty="0"/>
                  <a:t> </a:t>
                </a:r>
                <a:r>
                  <a:rPr lang="en-AU" sz="900" dirty="0" err="1"/>
                  <a:t>Koperasi</a:t>
                </a:r>
                <a:r>
                  <a:rPr lang="en-AU" sz="900" dirty="0"/>
                  <a:t> yang </a:t>
                </a:r>
                <a:r>
                  <a:rPr lang="en-AU" sz="900" dirty="0" err="1"/>
                  <a:t>dibubarkan</a:t>
                </a:r>
                <a:r>
                  <a:rPr lang="en-AU" sz="900" dirty="0"/>
                  <a:t> </a:t>
                </a:r>
                <a:r>
                  <a:rPr lang="en-AU" sz="900" dirty="0" err="1"/>
                  <a:t>dalam</a:t>
                </a:r>
                <a:r>
                  <a:rPr lang="en-AU" sz="900" dirty="0"/>
                  <a:t> </a:t>
                </a:r>
                <a:r>
                  <a:rPr lang="en-AU" sz="900" dirty="0" err="1"/>
                  <a:t>Buku</a:t>
                </a:r>
                <a:r>
                  <a:rPr lang="en-AU" sz="900" dirty="0"/>
                  <a:t> </a:t>
                </a:r>
                <a:r>
                  <a:rPr lang="en-AU" sz="900" dirty="0" err="1"/>
                  <a:t>Daftar</a:t>
                </a:r>
                <a:r>
                  <a:rPr lang="en-AU" sz="900" dirty="0"/>
                  <a:t> </a:t>
                </a:r>
                <a:r>
                  <a:rPr lang="en-AU" sz="900" dirty="0" err="1"/>
                  <a:t>Umum</a:t>
                </a:r>
                <a:r>
                  <a:rPr lang="en-AU" sz="900" dirty="0"/>
                  <a:t> </a:t>
                </a:r>
                <a:r>
                  <a:rPr lang="en-AU" sz="900" dirty="0" err="1"/>
                  <a:t>Koperasi</a:t>
                </a:r>
                <a:r>
                  <a:rPr lang="en-AU" sz="900" dirty="0"/>
                  <a:t> </a:t>
                </a:r>
                <a:r>
                  <a:rPr lang="en-AU" sz="900" dirty="0" err="1"/>
                  <a:t>dan</a:t>
                </a:r>
                <a:r>
                  <a:rPr lang="en-AU" sz="900" dirty="0"/>
                  <a:t> </a:t>
                </a:r>
                <a:r>
                  <a:rPr lang="en-AU" sz="900" dirty="0" err="1"/>
                  <a:t>menyampaikan</a:t>
                </a:r>
                <a:r>
                  <a:rPr lang="en-AU" sz="900" dirty="0"/>
                  <a:t> </a:t>
                </a:r>
                <a:r>
                  <a:rPr lang="en-AU" sz="900" dirty="0" err="1"/>
                  <a:t>Lembar</a:t>
                </a:r>
                <a:r>
                  <a:rPr lang="en-AU" sz="900" dirty="0"/>
                  <a:t> BN </a:t>
                </a:r>
                <a:r>
                  <a:rPr lang="en-AU" sz="900" dirty="0" err="1"/>
                  <a:t>kepada</a:t>
                </a:r>
                <a:r>
                  <a:rPr lang="en-AU" sz="900" dirty="0"/>
                  <a:t> </a:t>
                </a:r>
                <a:r>
                  <a:rPr lang="en-AU" sz="900" dirty="0" err="1"/>
                  <a:t>Koperasi</a:t>
                </a:r>
                <a:endParaRPr lang="en-AU" sz="900" dirty="0"/>
              </a:p>
            </p:txBody>
          </p:sp>
          <p:grpSp>
            <p:nvGrpSpPr>
              <p:cNvPr id="91" name="Group 117"/>
              <p:cNvGrpSpPr/>
              <p:nvPr/>
            </p:nvGrpSpPr>
            <p:grpSpPr>
              <a:xfrm>
                <a:off x="1248996" y="3304252"/>
                <a:ext cx="260514" cy="219419"/>
                <a:chOff x="182633" y="822063"/>
                <a:chExt cx="252498" cy="212668"/>
              </a:xfrm>
            </p:grpSpPr>
            <p:sp>
              <p:nvSpPr>
                <p:cNvPr id="95" name="Oval 118"/>
                <p:cNvSpPr/>
                <p:nvPr/>
              </p:nvSpPr>
              <p:spPr>
                <a:xfrm>
                  <a:off x="196239" y="827958"/>
                  <a:ext cx="217775" cy="200741"/>
                </a:xfrm>
                <a:prstGeom prst="ellipse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827738"/>
                  <a:endParaRPr lang="en-US" sz="1629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6" name="TextBox 119"/>
                <p:cNvSpPr txBox="1"/>
                <p:nvPr/>
              </p:nvSpPr>
              <p:spPr>
                <a:xfrm>
                  <a:off x="182633" y="822063"/>
                  <a:ext cx="252498" cy="21266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827738"/>
                  <a:r>
                    <a:rPr lang="en-ID" sz="826" dirty="0">
                      <a:solidFill>
                        <a:prstClr val="white"/>
                      </a:solidFill>
                      <a:cs typeface="Arial" panose="020B0604020202020204" pitchFamily="34" charset="0"/>
                    </a:rPr>
                    <a:t>7</a:t>
                  </a:r>
                  <a:endParaRPr lang="en-US" sz="826" dirty="0">
                    <a:solidFill>
                      <a:prstClr val="white"/>
                    </a:solidFill>
                    <a:cs typeface="Arial" panose="020B0604020202020204" pitchFamily="34" charset="0"/>
                  </a:endParaRPr>
                </a:p>
              </p:txBody>
            </p:sp>
          </p:grpSp>
          <p:pic>
            <p:nvPicPr>
              <p:cNvPr id="92" name="Picture 91" descr="logo orang png clipart Rainforest Summit Computer Icons">
                <a:hlinkClick r:id="rId12" tooltip="&quot;logo orang png clipart Rainforest Summit Computer Icons&quot;"/>
              </p:cNvPr>
              <p:cNvPicPr/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403" t="11244" r="16176" b="22529"/>
              <a:stretch/>
            </p:blipFill>
            <p:spPr bwMode="auto">
              <a:xfrm>
                <a:off x="8294299" y="1232714"/>
                <a:ext cx="637299" cy="602422"/>
              </a:xfrm>
              <a:prstGeom prst="ellipse">
                <a:avLst/>
              </a:prstGeom>
              <a:ln>
                <a:noFill/>
              </a:ln>
              <a:effectLst>
                <a:softEdge rad="112500"/>
              </a:effectLst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3" name="TextBox 24"/>
              <p:cNvSpPr txBox="1"/>
              <p:nvPr/>
            </p:nvSpPr>
            <p:spPr>
              <a:xfrm>
                <a:off x="7829941" y="1705057"/>
                <a:ext cx="1594589" cy="43353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ctr" defTabSz="827738">
                  <a:spcBef>
                    <a:spcPts val="154"/>
                  </a:spcBef>
                </a:pPr>
                <a:r>
                  <a:rPr lang="en-US" altLang="en-US" sz="813" dirty="0" err="1">
                    <a:ea typeface="Verdana" panose="020B0604030504040204" pitchFamily="34" charset="0"/>
                    <a:cs typeface="Arial" panose="020B0604020202020204" pitchFamily="34" charset="0"/>
                  </a:rPr>
                  <a:t>Asdep</a:t>
                </a:r>
                <a:r>
                  <a:rPr lang="en-US" altLang="en-US" sz="813" dirty="0"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813" dirty="0" err="1">
                    <a:ea typeface="Verdana" panose="020B0604030504040204" pitchFamily="34" charset="0"/>
                    <a:cs typeface="Arial" panose="020B0604020202020204" pitchFamily="34" charset="0"/>
                  </a:rPr>
                  <a:t>Pengawasan</a:t>
                </a:r>
                <a:r>
                  <a:rPr lang="en-US" altLang="en-US" sz="813" dirty="0"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813" dirty="0" err="1">
                    <a:ea typeface="Verdana" panose="020B0604030504040204" pitchFamily="34" charset="0"/>
                    <a:cs typeface="Arial" panose="020B0604020202020204" pitchFamily="34" charset="0"/>
                  </a:rPr>
                  <a:t>Koperasi</a:t>
                </a:r>
                <a:r>
                  <a:rPr lang="en-US" altLang="en-US" sz="813" dirty="0"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813" dirty="0" err="1">
                    <a:ea typeface="Verdana" panose="020B0604030504040204" pitchFamily="34" charset="0"/>
                    <a:cs typeface="Arial" panose="020B0604020202020204" pitchFamily="34" charset="0"/>
                  </a:rPr>
                  <a:t>mendisposisi</a:t>
                </a:r>
                <a:r>
                  <a:rPr lang="en-US" altLang="en-US" sz="813" dirty="0"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813" dirty="0" err="1">
                    <a:ea typeface="Verdana" panose="020B0604030504040204" pitchFamily="34" charset="0"/>
                    <a:cs typeface="Arial" panose="020B0604020202020204" pitchFamily="34" charset="0"/>
                  </a:rPr>
                  <a:t>kepada</a:t>
                </a:r>
                <a:r>
                  <a:rPr lang="en-US" altLang="en-US" sz="813" dirty="0"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813" dirty="0" err="1">
                    <a:ea typeface="Verdana" panose="020B0604030504040204" pitchFamily="34" charset="0"/>
                    <a:cs typeface="Arial" panose="020B0604020202020204" pitchFamily="34" charset="0"/>
                  </a:rPr>
                  <a:t>Kabid</a:t>
                </a:r>
                <a:r>
                  <a:rPr lang="en-US" altLang="en-US" sz="813" dirty="0"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813" dirty="0" err="1">
                    <a:ea typeface="Verdana" panose="020B0604030504040204" pitchFamily="34" charset="0"/>
                    <a:cs typeface="Arial" panose="020B0604020202020204" pitchFamily="34" charset="0"/>
                  </a:rPr>
                  <a:t>Kepatuhan</a:t>
                </a:r>
                <a:r>
                  <a:rPr lang="en-US" altLang="en-US" sz="813" dirty="0"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813" dirty="0" err="1">
                    <a:ea typeface="Verdana" panose="020B0604030504040204" pitchFamily="34" charset="0"/>
                    <a:cs typeface="Arial" panose="020B0604020202020204" pitchFamily="34" charset="0"/>
                  </a:rPr>
                  <a:t>dan</a:t>
                </a:r>
                <a:r>
                  <a:rPr lang="en-US" altLang="en-US" sz="813" dirty="0"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813" dirty="0" err="1">
                    <a:ea typeface="Verdana" panose="020B0604030504040204" pitchFamily="34" charset="0"/>
                    <a:cs typeface="Arial" panose="020B0604020202020204" pitchFamily="34" charset="0"/>
                  </a:rPr>
                  <a:t>Sistem</a:t>
                </a:r>
                <a:r>
                  <a:rPr lang="en-US" altLang="en-US" sz="813" dirty="0"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813" dirty="0" err="1">
                    <a:ea typeface="Verdana" panose="020B0604030504040204" pitchFamily="34" charset="0"/>
                    <a:cs typeface="Arial" panose="020B0604020202020204" pitchFamily="34" charset="0"/>
                  </a:rPr>
                  <a:t>Pelaporan</a:t>
                </a:r>
                <a:r>
                  <a:rPr lang="en-US" altLang="en-US" sz="813" dirty="0"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813" dirty="0" err="1">
                    <a:ea typeface="Verdana" panose="020B0604030504040204" pitchFamily="34" charset="0"/>
                    <a:cs typeface="Arial" panose="020B0604020202020204" pitchFamily="34" charset="0"/>
                  </a:rPr>
                  <a:t>Koperasi</a:t>
                </a:r>
                <a:r>
                  <a:rPr lang="en-US" altLang="en-US" sz="813" dirty="0"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94" name="TextBox 27"/>
              <p:cNvSpPr txBox="1"/>
              <p:nvPr/>
            </p:nvSpPr>
            <p:spPr>
              <a:xfrm>
                <a:off x="7956928" y="2871903"/>
                <a:ext cx="1387019" cy="43353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ctr" defTabSz="827738">
                  <a:spcBef>
                    <a:spcPts val="154"/>
                  </a:spcBef>
                </a:pPr>
                <a:r>
                  <a:rPr lang="en-US" altLang="en-US" sz="813" dirty="0" err="1">
                    <a:ea typeface="Verdana" panose="020B0604030504040204" pitchFamily="34" charset="0"/>
                    <a:cs typeface="Arial" panose="020B0604020202020204" pitchFamily="34" charset="0"/>
                  </a:rPr>
                  <a:t>Kabid</a:t>
                </a:r>
                <a:r>
                  <a:rPr lang="en-US" altLang="en-US" sz="813" dirty="0"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813" dirty="0" err="1">
                    <a:ea typeface="Verdana" panose="020B0604030504040204" pitchFamily="34" charset="0"/>
                    <a:cs typeface="Arial" panose="020B0604020202020204" pitchFamily="34" charset="0"/>
                  </a:rPr>
                  <a:t>Kepatuhan</a:t>
                </a:r>
                <a:r>
                  <a:rPr lang="en-US" altLang="en-US" sz="813" dirty="0"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813" dirty="0" err="1">
                    <a:ea typeface="Verdana" panose="020B0604030504040204" pitchFamily="34" charset="0"/>
                    <a:cs typeface="Arial" panose="020B0604020202020204" pitchFamily="34" charset="0"/>
                  </a:rPr>
                  <a:t>dan</a:t>
                </a:r>
                <a:r>
                  <a:rPr lang="en-US" altLang="en-US" sz="813" dirty="0"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813" dirty="0" err="1">
                    <a:ea typeface="Verdana" panose="020B0604030504040204" pitchFamily="34" charset="0"/>
                    <a:cs typeface="Arial" panose="020B0604020202020204" pitchFamily="34" charset="0"/>
                  </a:rPr>
                  <a:t>Sistem</a:t>
                </a:r>
                <a:r>
                  <a:rPr lang="en-US" altLang="en-US" sz="813" dirty="0"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813" dirty="0" err="1">
                    <a:ea typeface="Verdana" panose="020B0604030504040204" pitchFamily="34" charset="0"/>
                    <a:cs typeface="Arial" panose="020B0604020202020204" pitchFamily="34" charset="0"/>
                  </a:rPr>
                  <a:t>Pelaporan</a:t>
                </a:r>
                <a:r>
                  <a:rPr lang="en-US" altLang="en-US" sz="813" dirty="0"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813" dirty="0" err="1">
                    <a:ea typeface="Verdana" panose="020B0604030504040204" pitchFamily="34" charset="0"/>
                    <a:cs typeface="Arial" panose="020B0604020202020204" pitchFamily="34" charset="0"/>
                  </a:rPr>
                  <a:t>Koperasi</a:t>
                </a:r>
                <a:r>
                  <a:rPr lang="en-US" altLang="en-US" sz="813" dirty="0"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813" dirty="0" err="1">
                    <a:ea typeface="Verdana" panose="020B0604030504040204" pitchFamily="34" charset="0"/>
                    <a:cs typeface="Arial" panose="020B0604020202020204" pitchFamily="34" charset="0"/>
                  </a:rPr>
                  <a:t>mendisposisi</a:t>
                </a:r>
                <a:r>
                  <a:rPr lang="en-US" altLang="en-US" sz="813" dirty="0"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813" dirty="0" err="1">
                    <a:ea typeface="Verdana" panose="020B0604030504040204" pitchFamily="34" charset="0"/>
                    <a:cs typeface="Arial" panose="020B0604020202020204" pitchFamily="34" charset="0"/>
                  </a:rPr>
                  <a:t>kepada</a:t>
                </a:r>
                <a:r>
                  <a:rPr lang="en-US" altLang="en-US" sz="813" dirty="0"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813" dirty="0" err="1">
                    <a:ea typeface="Verdana" panose="020B0604030504040204" pitchFamily="34" charset="0"/>
                    <a:cs typeface="Arial" panose="020B0604020202020204" pitchFamily="34" charset="0"/>
                  </a:rPr>
                  <a:t>Pejabat</a:t>
                </a:r>
                <a:r>
                  <a:rPr lang="en-US" altLang="en-US" sz="813" dirty="0"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en-US" sz="813" dirty="0" err="1">
                    <a:ea typeface="Verdana" panose="020B0604030504040204" pitchFamily="34" charset="0"/>
                    <a:cs typeface="Arial" panose="020B0604020202020204" pitchFamily="34" charset="0"/>
                  </a:rPr>
                  <a:t>Fungsional</a:t>
                </a:r>
                <a:endParaRPr lang="en-US" altLang="en-US" sz="813" dirty="0">
                  <a:ea typeface="Verdana" panose="020B0604030504040204" pitchFamily="34" charset="0"/>
                  <a:cs typeface="Arial" panose="020B0604020202020204" pitchFamily="34" charset="0"/>
                </a:endParaRPr>
              </a:p>
            </p:txBody>
          </p:sp>
        </p:grpSp>
      </p:grpSp>
      <p:pic>
        <p:nvPicPr>
          <p:cNvPr id="123" name="Picture 122">
            <a:extLst>
              <a:ext uri="{FF2B5EF4-FFF2-40B4-BE49-F238E27FC236}">
                <a16:creationId xmlns="" xmlns:a16="http://schemas.microsoft.com/office/drawing/2014/main" id="{14F33A80-43FD-4658-A213-F0C58763DB79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85561" y="3715253"/>
            <a:ext cx="541124" cy="571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37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D74EF5-C987-45A5-9DEB-6196495AE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188" y="504400"/>
            <a:ext cx="10515600" cy="776288"/>
          </a:xfrm>
        </p:spPr>
        <p:txBody>
          <a:bodyPr>
            <a:noAutofit/>
          </a:bodyPr>
          <a:lstStyle/>
          <a:p>
            <a:pPr algn="ctr"/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LANGKAH-LANGKAH PEMBUBARAN KOPERASI OLEH RAPAT ANGGOTA</a:t>
            </a:r>
          </a:p>
        </p:txBody>
      </p:sp>
      <p:sp>
        <p:nvSpPr>
          <p:cNvPr id="21" name="Arrow: Pentagon 42">
            <a:extLst>
              <a:ext uri="{FF2B5EF4-FFF2-40B4-BE49-F238E27FC236}">
                <a16:creationId xmlns="" xmlns:a16="http://schemas.microsoft.com/office/drawing/2014/main" id="{FDCA7998-6B0E-4279-8457-56DC3A20C612}"/>
              </a:ext>
            </a:extLst>
          </p:cNvPr>
          <p:cNvSpPr/>
          <p:nvPr/>
        </p:nvSpPr>
        <p:spPr>
          <a:xfrm>
            <a:off x="1647647" y="5275499"/>
            <a:ext cx="3361081" cy="1004776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5" tIns="45699" rIns="91395" bIns="45699" rtlCol="0" anchor="ctr"/>
          <a:lstStyle/>
          <a:p>
            <a:pPr marL="95250"/>
            <a:r>
              <a:rPr lang="en-US" b="1" dirty="0" err="1">
                <a:solidFill>
                  <a:schemeClr val="tx1"/>
                </a:solidFill>
                <a:ea typeface="Tahoma"/>
                <a:cs typeface="Tahoma"/>
              </a:rPr>
              <a:t>Rapat</a:t>
            </a:r>
            <a:r>
              <a:rPr lang="en-US" b="1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b="1" dirty="0" err="1">
                <a:solidFill>
                  <a:schemeClr val="tx1"/>
                </a:solidFill>
                <a:ea typeface="Tahoma"/>
                <a:cs typeface="Tahoma"/>
              </a:rPr>
              <a:t>Anggota</a:t>
            </a:r>
            <a:r>
              <a:rPr lang="en-US" b="1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b="1" dirty="0" err="1">
                <a:solidFill>
                  <a:schemeClr val="tx1"/>
                </a:solidFill>
                <a:ea typeface="Tahoma"/>
                <a:cs typeface="Tahoma"/>
              </a:rPr>
              <a:t>Pembubaran</a:t>
            </a:r>
            <a:endParaRPr lang="en-US" dirty="0">
              <a:solidFill>
                <a:schemeClr val="tx1"/>
              </a:solidFill>
              <a:ea typeface="Tahoma"/>
              <a:cs typeface="Tahoma"/>
            </a:endParaRPr>
          </a:p>
        </p:txBody>
      </p:sp>
      <p:sp>
        <p:nvSpPr>
          <p:cNvPr id="22" name="Arrow: Pentagon 41">
            <a:extLst>
              <a:ext uri="{FF2B5EF4-FFF2-40B4-BE49-F238E27FC236}">
                <a16:creationId xmlns="" xmlns:a16="http://schemas.microsoft.com/office/drawing/2014/main" id="{7D3B201F-D1CD-4BF5-8289-B976700B1E6D}"/>
              </a:ext>
            </a:extLst>
          </p:cNvPr>
          <p:cNvSpPr/>
          <p:nvPr/>
        </p:nvSpPr>
        <p:spPr>
          <a:xfrm>
            <a:off x="1647647" y="4233587"/>
            <a:ext cx="3361081" cy="896232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5" tIns="45699" rIns="91395" bIns="45699" rtlCol="0" anchor="ctr"/>
          <a:lstStyle/>
          <a:p>
            <a:pPr marL="95250"/>
            <a:r>
              <a:rPr lang="en-US" b="1" dirty="0" err="1">
                <a:solidFill>
                  <a:schemeClr val="tx1"/>
                </a:solidFill>
                <a:ea typeface="Tahoma"/>
                <a:cs typeface="Tahoma"/>
              </a:rPr>
              <a:t>Rapat</a:t>
            </a:r>
            <a:r>
              <a:rPr lang="en-US" b="1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b="1" dirty="0" err="1">
                <a:solidFill>
                  <a:schemeClr val="tx1"/>
                </a:solidFill>
                <a:ea typeface="Tahoma"/>
                <a:cs typeface="Tahoma"/>
              </a:rPr>
              <a:t>Anggota</a:t>
            </a:r>
            <a:r>
              <a:rPr lang="en-US" b="1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b="1" dirty="0" err="1">
                <a:solidFill>
                  <a:schemeClr val="tx1"/>
                </a:solidFill>
                <a:ea typeface="Tahoma"/>
                <a:cs typeface="Tahoma"/>
              </a:rPr>
              <a:t>Pembubaran</a:t>
            </a:r>
            <a:endParaRPr lang="en-US" dirty="0">
              <a:solidFill>
                <a:schemeClr val="tx1"/>
              </a:solidFill>
              <a:ea typeface="Tahoma"/>
              <a:cs typeface="Tahoma"/>
            </a:endParaRPr>
          </a:p>
        </p:txBody>
      </p:sp>
      <p:sp>
        <p:nvSpPr>
          <p:cNvPr id="23" name="Arrow: Pentagon 39">
            <a:extLst>
              <a:ext uri="{FF2B5EF4-FFF2-40B4-BE49-F238E27FC236}">
                <a16:creationId xmlns="" xmlns:a16="http://schemas.microsoft.com/office/drawing/2014/main" id="{553C3034-79ED-4792-ABEA-5A50379E4372}"/>
              </a:ext>
            </a:extLst>
          </p:cNvPr>
          <p:cNvSpPr/>
          <p:nvPr/>
        </p:nvSpPr>
        <p:spPr>
          <a:xfrm>
            <a:off x="1677644" y="3156994"/>
            <a:ext cx="3331084" cy="896232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5" tIns="45699" rIns="91395" bIns="45699" rtlCol="0" anchor="ctr"/>
          <a:lstStyle/>
          <a:p>
            <a:pPr marL="95250"/>
            <a:r>
              <a:rPr lang="en-US" b="1" dirty="0" err="1">
                <a:solidFill>
                  <a:schemeClr val="tx1"/>
                </a:solidFill>
                <a:ea typeface="Tahoma"/>
                <a:cs typeface="Tahoma"/>
              </a:rPr>
              <a:t>Undangan</a:t>
            </a:r>
            <a:r>
              <a:rPr lang="en-US" b="1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b="1" dirty="0" err="1">
                <a:solidFill>
                  <a:schemeClr val="tx1"/>
                </a:solidFill>
                <a:ea typeface="Tahoma"/>
                <a:cs typeface="Tahoma"/>
              </a:rPr>
              <a:t>Rapat</a:t>
            </a:r>
            <a:r>
              <a:rPr lang="en-US" b="1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b="1" dirty="0" err="1">
                <a:solidFill>
                  <a:schemeClr val="tx1"/>
                </a:solidFill>
                <a:ea typeface="Tahoma"/>
                <a:cs typeface="Tahoma"/>
              </a:rPr>
              <a:t>Anggota</a:t>
            </a:r>
            <a:r>
              <a:rPr lang="en-US" b="1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b="1" dirty="0" err="1">
                <a:solidFill>
                  <a:schemeClr val="tx1"/>
                </a:solidFill>
                <a:ea typeface="Tahoma"/>
                <a:cs typeface="Tahoma"/>
              </a:rPr>
              <a:t>Pembubaran</a:t>
            </a:r>
            <a:r>
              <a:rPr lang="en-US" b="1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b="1" dirty="0" err="1">
                <a:solidFill>
                  <a:schemeClr val="tx1"/>
                </a:solidFill>
                <a:ea typeface="Tahoma"/>
                <a:cs typeface="Tahoma"/>
              </a:rPr>
              <a:t>oleh</a:t>
            </a:r>
            <a:r>
              <a:rPr lang="en-US" b="1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b="1" dirty="0" err="1">
                <a:solidFill>
                  <a:schemeClr val="tx1"/>
                </a:solidFill>
                <a:ea typeface="Tahoma"/>
                <a:cs typeface="Tahoma"/>
              </a:rPr>
              <a:t>Pengurus</a:t>
            </a:r>
            <a:endParaRPr lang="en-US" dirty="0">
              <a:solidFill>
                <a:schemeClr val="tx1"/>
              </a:solidFill>
              <a:ea typeface="Tahoma"/>
              <a:cs typeface="Tahoma"/>
            </a:endParaRPr>
          </a:p>
        </p:txBody>
      </p:sp>
      <p:sp>
        <p:nvSpPr>
          <p:cNvPr id="24" name="Arrow: Pentagon 8">
            <a:extLst>
              <a:ext uri="{FF2B5EF4-FFF2-40B4-BE49-F238E27FC236}">
                <a16:creationId xmlns="" xmlns:a16="http://schemas.microsoft.com/office/drawing/2014/main" id="{8FA37104-1FE6-4DA1-AE21-A2C37D2DE7A5}"/>
              </a:ext>
            </a:extLst>
          </p:cNvPr>
          <p:cNvSpPr/>
          <p:nvPr/>
        </p:nvSpPr>
        <p:spPr>
          <a:xfrm>
            <a:off x="1677644" y="2011066"/>
            <a:ext cx="3331084" cy="929698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5" tIns="45699" rIns="91395" bIns="45699" rtlCol="0" anchor="ctr"/>
          <a:lstStyle/>
          <a:p>
            <a:pPr marL="95250" lvl="1"/>
            <a:r>
              <a:rPr lang="en-US" b="1" dirty="0" err="1">
                <a:solidFill>
                  <a:schemeClr val="tx1"/>
                </a:solidFill>
                <a:ea typeface="Tahoma"/>
                <a:cs typeface="Tahoma"/>
              </a:rPr>
              <a:t>Usulan</a:t>
            </a:r>
            <a:r>
              <a:rPr lang="en-US" b="1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b="1" dirty="0" err="1">
                <a:solidFill>
                  <a:schemeClr val="tx1"/>
                </a:solidFill>
                <a:ea typeface="Tahoma"/>
                <a:cs typeface="Tahoma"/>
              </a:rPr>
              <a:t>Pembubaran</a:t>
            </a:r>
            <a:r>
              <a:rPr lang="en-US" b="1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b="1" dirty="0" err="1">
                <a:solidFill>
                  <a:schemeClr val="tx1"/>
                </a:solidFill>
                <a:ea typeface="Tahoma"/>
                <a:cs typeface="Tahoma"/>
              </a:rPr>
              <a:t>Koperasi</a:t>
            </a:r>
            <a:r>
              <a:rPr lang="en-US" b="1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b="1" dirty="0" err="1">
                <a:solidFill>
                  <a:schemeClr val="tx1"/>
                </a:solidFill>
                <a:ea typeface="Tahoma"/>
                <a:cs typeface="Tahoma"/>
              </a:rPr>
              <a:t>kepada</a:t>
            </a:r>
            <a:r>
              <a:rPr lang="en-US" b="1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b="1" dirty="0" err="1">
                <a:solidFill>
                  <a:schemeClr val="tx1"/>
                </a:solidFill>
                <a:ea typeface="Tahoma"/>
                <a:cs typeface="Tahoma"/>
              </a:rPr>
              <a:t>Rapat</a:t>
            </a:r>
            <a:r>
              <a:rPr lang="en-US" b="1" dirty="0">
                <a:solidFill>
                  <a:schemeClr val="tx1"/>
                </a:solidFill>
                <a:ea typeface="Tahoma"/>
                <a:cs typeface="Tahoma"/>
              </a:rPr>
              <a:t> </a:t>
            </a:r>
            <a:r>
              <a:rPr lang="en-US" b="1" dirty="0" err="1">
                <a:solidFill>
                  <a:schemeClr val="tx1"/>
                </a:solidFill>
                <a:ea typeface="Tahoma"/>
                <a:cs typeface="Tahoma"/>
              </a:rPr>
              <a:t>Anggota</a:t>
            </a:r>
            <a:endParaRPr lang="en-US" b="1" dirty="0">
              <a:solidFill>
                <a:schemeClr val="tx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7" name="Picture 26" descr="Icon&#10;&#10;Description automatically generated">
            <a:extLst>
              <a:ext uri="{FF2B5EF4-FFF2-40B4-BE49-F238E27FC236}">
                <a16:creationId xmlns="" xmlns:a16="http://schemas.microsoft.com/office/drawing/2014/main" id="{8ED3319F-21AB-48DC-92FF-09AB74F359F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693" y="2676452"/>
            <a:ext cx="541124" cy="571216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="" xmlns:a16="http://schemas.microsoft.com/office/drawing/2014/main" id="{ABEB6F11-C3F9-4114-8564-85DDB81B2C0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570" y="3633306"/>
            <a:ext cx="550839" cy="58147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5F512A4D-54C7-48FD-BF61-346C5285C30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2866" y="4731239"/>
            <a:ext cx="550840" cy="58147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="" xmlns:a16="http://schemas.microsoft.com/office/drawing/2014/main" id="{14F33A80-43FD-4658-A213-F0C58763DB79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398" y="1621852"/>
            <a:ext cx="541124" cy="571216"/>
          </a:xfrm>
          <a:prstGeom prst="rect">
            <a:avLst/>
          </a:prstGeom>
        </p:spPr>
      </p:pic>
      <p:pic>
        <p:nvPicPr>
          <p:cNvPr id="35" name="Picture 2" descr="See the source image">
            <a:extLst>
              <a:ext uri="{FF2B5EF4-FFF2-40B4-BE49-F238E27FC236}">
                <a16:creationId xmlns="" xmlns:a16="http://schemas.microsoft.com/office/drawing/2014/main" id="{B643CB07-0C4D-4076-BE00-F0823326F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83" y="5667860"/>
            <a:ext cx="764659" cy="774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BBDFAF20-3CFE-4B45-BD6B-5FA4105645EE}"/>
              </a:ext>
            </a:extLst>
          </p:cNvPr>
          <p:cNvSpPr/>
          <p:nvPr/>
        </p:nvSpPr>
        <p:spPr>
          <a:xfrm>
            <a:off x="5277949" y="2106516"/>
            <a:ext cx="2596807" cy="8019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95250" lvl="1"/>
            <a:r>
              <a:rPr lang="en-ID" sz="1600" b="1" dirty="0">
                <a:solidFill>
                  <a:schemeClr val="tx1"/>
                </a:solidFill>
                <a:cs typeface="Calibri" panose="020F0502020204030204"/>
              </a:rPr>
              <a:t>1/5 (</a:t>
            </a:r>
            <a:r>
              <a:rPr lang="en-ID" sz="1600" b="1" dirty="0" err="1">
                <a:solidFill>
                  <a:schemeClr val="tx1"/>
                </a:solidFill>
                <a:cs typeface="Calibri" panose="020F0502020204030204"/>
              </a:rPr>
              <a:t>seperlima</a:t>
            </a:r>
            <a:r>
              <a:rPr lang="en-ID" sz="1600" b="1" dirty="0">
                <a:solidFill>
                  <a:schemeClr val="tx1"/>
                </a:solidFill>
                <a:cs typeface="Calibri" panose="020F0502020204030204"/>
              </a:rPr>
              <a:t>) </a:t>
            </a:r>
            <a:r>
              <a:rPr lang="en-ID" sz="1600" b="1" dirty="0" err="1">
                <a:solidFill>
                  <a:schemeClr val="tx1"/>
                </a:solidFill>
                <a:cs typeface="Calibri" panose="020F0502020204030204"/>
              </a:rPr>
              <a:t>Jumlah</a:t>
            </a:r>
            <a:r>
              <a:rPr lang="en-ID" sz="1600" b="1" dirty="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ID" sz="1600" b="1" dirty="0" err="1">
                <a:solidFill>
                  <a:schemeClr val="tx1"/>
                </a:solidFill>
                <a:cs typeface="Calibri" panose="020F0502020204030204"/>
              </a:rPr>
              <a:t>Anggota</a:t>
            </a:r>
            <a:endParaRPr lang="en-ID" sz="1600" b="1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5B727C4F-436E-4591-92B6-67854EA8997A}"/>
              </a:ext>
            </a:extLst>
          </p:cNvPr>
          <p:cNvSpPr/>
          <p:nvPr/>
        </p:nvSpPr>
        <p:spPr>
          <a:xfrm>
            <a:off x="5277948" y="3203503"/>
            <a:ext cx="2596807" cy="8019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</a:rPr>
              <a:t>Paling </a:t>
            </a:r>
            <a:r>
              <a:rPr lang="en-US" sz="1600" b="1" dirty="0" err="1">
                <a:solidFill>
                  <a:schemeClr val="tx1"/>
                </a:solidFill>
              </a:rPr>
              <a:t>lambat</a:t>
            </a:r>
            <a:r>
              <a:rPr lang="en-US" sz="1600" b="1" dirty="0">
                <a:solidFill>
                  <a:schemeClr val="tx1"/>
                </a:solidFill>
              </a:rPr>
              <a:t> 14 </a:t>
            </a:r>
            <a:r>
              <a:rPr lang="en-US" sz="1600" b="1" dirty="0" err="1">
                <a:solidFill>
                  <a:schemeClr val="tx1"/>
                </a:solidFill>
              </a:rPr>
              <a:t>hari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sebelum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pelaksanaan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F55DFCDF-1860-41CC-953B-66D3BB627825}"/>
              </a:ext>
            </a:extLst>
          </p:cNvPr>
          <p:cNvSpPr/>
          <p:nvPr/>
        </p:nvSpPr>
        <p:spPr>
          <a:xfrm>
            <a:off x="5277947" y="4276176"/>
            <a:ext cx="2596807" cy="8019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95250"/>
            <a:r>
              <a:rPr lang="en-US" sz="1600" b="1" dirty="0" err="1">
                <a:solidFill>
                  <a:schemeClr val="tx1"/>
                </a:solidFill>
              </a:rPr>
              <a:t>Sah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jika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telah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mencapai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kuorum</a:t>
            </a:r>
            <a:r>
              <a:rPr lang="en-US" sz="1600" b="1" dirty="0">
                <a:solidFill>
                  <a:schemeClr val="tx1"/>
                </a:solidFill>
              </a:rPr>
              <a:t> yang </a:t>
            </a:r>
            <a:r>
              <a:rPr lang="en-US" sz="1600" b="1" dirty="0" err="1">
                <a:solidFill>
                  <a:schemeClr val="tx1"/>
                </a:solidFill>
              </a:rPr>
              <a:t>dihadiri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oleh</a:t>
            </a:r>
            <a:r>
              <a:rPr lang="en-US" sz="1600" b="1" dirty="0">
                <a:solidFill>
                  <a:schemeClr val="tx1"/>
                </a:solidFill>
              </a:rPr>
              <a:t> ¾ </a:t>
            </a:r>
            <a:r>
              <a:rPr lang="en-US" sz="1600" b="1" dirty="0" err="1">
                <a:solidFill>
                  <a:schemeClr val="tx1"/>
                </a:solidFill>
              </a:rPr>
              <a:t>jumlah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anggota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45942679-8BF2-4719-9F46-932B8CDB29FF}"/>
              </a:ext>
            </a:extLst>
          </p:cNvPr>
          <p:cNvSpPr/>
          <p:nvPr/>
        </p:nvSpPr>
        <p:spPr>
          <a:xfrm>
            <a:off x="5277947" y="5357709"/>
            <a:ext cx="2596808" cy="8019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95250"/>
            <a:r>
              <a:rPr lang="en-US" sz="1600" b="1" dirty="0" err="1">
                <a:solidFill>
                  <a:schemeClr val="tx1"/>
                </a:solidFill>
                <a:ea typeface="+mn-lt"/>
                <a:cs typeface="+mn-lt"/>
              </a:rPr>
              <a:t>Sah</a:t>
            </a:r>
            <a:r>
              <a:rPr lang="en-US" sz="1600" b="1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ea typeface="+mn-lt"/>
                <a:cs typeface="+mn-lt"/>
              </a:rPr>
              <a:t>jika</a:t>
            </a:r>
            <a:r>
              <a:rPr lang="en-US" sz="1600" b="1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ea typeface="+mn-lt"/>
                <a:cs typeface="+mn-lt"/>
              </a:rPr>
              <a:t>telah</a:t>
            </a:r>
            <a:r>
              <a:rPr lang="en-US" sz="1600" b="1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ea typeface="+mn-lt"/>
                <a:cs typeface="+mn-lt"/>
              </a:rPr>
              <a:t>disetujui</a:t>
            </a:r>
            <a:r>
              <a:rPr lang="en-US" sz="1600" b="1" dirty="0">
                <a:solidFill>
                  <a:schemeClr val="tx1"/>
                </a:solidFill>
                <a:ea typeface="+mn-lt"/>
                <a:cs typeface="+mn-lt"/>
              </a:rPr>
              <a:t> paling </a:t>
            </a:r>
            <a:r>
              <a:rPr lang="en-US" sz="1600" b="1" dirty="0" err="1">
                <a:solidFill>
                  <a:schemeClr val="tx1"/>
                </a:solidFill>
                <a:ea typeface="+mn-lt"/>
                <a:cs typeface="+mn-lt"/>
              </a:rPr>
              <a:t>sedikit</a:t>
            </a:r>
            <a:r>
              <a:rPr lang="en-US" sz="1600" b="1" dirty="0">
                <a:solidFill>
                  <a:schemeClr val="tx1"/>
                </a:solidFill>
                <a:ea typeface="+mn-lt"/>
                <a:cs typeface="+mn-lt"/>
              </a:rPr>
              <a:t> 2/3 </a:t>
            </a:r>
            <a:r>
              <a:rPr lang="en-US" sz="1600" b="1" dirty="0" err="1">
                <a:solidFill>
                  <a:schemeClr val="tx1"/>
                </a:solidFill>
                <a:ea typeface="+mn-lt"/>
                <a:cs typeface="+mn-lt"/>
              </a:rPr>
              <a:t>dari</a:t>
            </a:r>
            <a:r>
              <a:rPr lang="en-US" sz="1600" b="1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ea typeface="+mn-lt"/>
                <a:cs typeface="+mn-lt"/>
              </a:rPr>
              <a:t>jumlah</a:t>
            </a:r>
            <a:r>
              <a:rPr lang="en-US" sz="1600" b="1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ea typeface="+mn-lt"/>
                <a:cs typeface="+mn-lt"/>
              </a:rPr>
              <a:t>suara</a:t>
            </a:r>
            <a:r>
              <a:rPr lang="en-US" sz="1600" b="1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ea typeface="+mn-lt"/>
                <a:cs typeface="+mn-lt"/>
              </a:rPr>
              <a:t>yag</a:t>
            </a:r>
            <a:r>
              <a:rPr lang="en-US" sz="1600" b="1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ea typeface="+mn-lt"/>
                <a:cs typeface="+mn-lt"/>
              </a:rPr>
              <a:t>sah</a:t>
            </a:r>
            <a:r>
              <a:rPr lang="en-US" sz="1600" b="1" dirty="0">
                <a:solidFill>
                  <a:schemeClr val="tx1"/>
                </a:solidFill>
                <a:ea typeface="+mn-lt"/>
                <a:cs typeface="+mn-lt"/>
              </a:rPr>
              <a:t>.</a:t>
            </a:r>
          </a:p>
        </p:txBody>
      </p:sp>
      <p:sp>
        <p:nvSpPr>
          <p:cNvPr id="19" name="Rectangle: Rounded Corners 1">
            <a:extLst>
              <a:ext uri="{FF2B5EF4-FFF2-40B4-BE49-F238E27FC236}">
                <a16:creationId xmlns="" xmlns:a16="http://schemas.microsoft.com/office/drawing/2014/main" id="{7AFDCF37-EA56-4AE3-99AA-3065CD1BC17B}"/>
              </a:ext>
            </a:extLst>
          </p:cNvPr>
          <p:cNvSpPr/>
          <p:nvPr/>
        </p:nvSpPr>
        <p:spPr>
          <a:xfrm>
            <a:off x="8047120" y="1717388"/>
            <a:ext cx="3498886" cy="3694913"/>
          </a:xfrm>
          <a:prstGeom prst="roundRect">
            <a:avLst>
              <a:gd name="adj" fmla="val 4005"/>
            </a:avLst>
          </a:prstGeom>
          <a:noFill/>
          <a:ln w="28575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Rectangle 2"/>
          <p:cNvSpPr/>
          <p:nvPr/>
        </p:nvSpPr>
        <p:spPr>
          <a:xfrm>
            <a:off x="9300273" y="1793904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OUTPUT</a:t>
            </a:r>
          </a:p>
        </p:txBody>
      </p:sp>
      <p:sp>
        <p:nvSpPr>
          <p:cNvPr id="25" name="Arrow: Down 216">
            <a:extLst>
              <a:ext uri="{FF2B5EF4-FFF2-40B4-BE49-F238E27FC236}">
                <a16:creationId xmlns="" xmlns:a16="http://schemas.microsoft.com/office/drawing/2014/main" id="{1349E1F8-2742-436E-B900-89739957C58A}"/>
              </a:ext>
            </a:extLst>
          </p:cNvPr>
          <p:cNvSpPr/>
          <p:nvPr/>
        </p:nvSpPr>
        <p:spPr>
          <a:xfrm>
            <a:off x="9473950" y="2202531"/>
            <a:ext cx="654564" cy="473921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6" name="Oval 25">
            <a:extLst>
              <a:ext uri="{FF2B5EF4-FFF2-40B4-BE49-F238E27FC236}">
                <a16:creationId xmlns="" xmlns:a16="http://schemas.microsoft.com/office/drawing/2014/main" id="{60CD42D1-53B4-44F8-A62E-716F50C5FB48}"/>
              </a:ext>
            </a:extLst>
          </p:cNvPr>
          <p:cNvSpPr/>
          <p:nvPr/>
        </p:nvSpPr>
        <p:spPr>
          <a:xfrm>
            <a:off x="8258664" y="2676452"/>
            <a:ext cx="288000" cy="288000"/>
          </a:xfrm>
          <a:prstGeom prst="ellipse">
            <a:avLst/>
          </a:prstGeom>
          <a:solidFill>
            <a:srgbClr val="156A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="" xmlns:a16="http://schemas.microsoft.com/office/drawing/2014/main" id="{36EE6DD2-0DD0-4AC7-838F-4F47EA9B6AF4}"/>
              </a:ext>
            </a:extLst>
          </p:cNvPr>
          <p:cNvSpPr/>
          <p:nvPr/>
        </p:nvSpPr>
        <p:spPr>
          <a:xfrm>
            <a:off x="8258664" y="3276925"/>
            <a:ext cx="288000" cy="288000"/>
          </a:xfrm>
          <a:prstGeom prst="ellipse">
            <a:avLst/>
          </a:prstGeom>
          <a:solidFill>
            <a:srgbClr val="156A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2" name="Oval 31">
            <a:extLst>
              <a:ext uri="{FF2B5EF4-FFF2-40B4-BE49-F238E27FC236}">
                <a16:creationId xmlns="" xmlns:a16="http://schemas.microsoft.com/office/drawing/2014/main" id="{18449127-7680-4894-A025-68470E80EC7C}"/>
              </a:ext>
            </a:extLst>
          </p:cNvPr>
          <p:cNvSpPr/>
          <p:nvPr/>
        </p:nvSpPr>
        <p:spPr>
          <a:xfrm>
            <a:off x="8256687" y="3904695"/>
            <a:ext cx="288000" cy="288000"/>
          </a:xfrm>
          <a:prstGeom prst="ellipse">
            <a:avLst/>
          </a:prstGeom>
          <a:solidFill>
            <a:srgbClr val="156A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4" name="Oval 33">
            <a:extLst>
              <a:ext uri="{FF2B5EF4-FFF2-40B4-BE49-F238E27FC236}">
                <a16:creationId xmlns="" xmlns:a16="http://schemas.microsoft.com/office/drawing/2014/main" id="{4CD9509E-D42B-4549-99B8-BCA6464B6AB9}"/>
              </a:ext>
            </a:extLst>
          </p:cNvPr>
          <p:cNvSpPr/>
          <p:nvPr/>
        </p:nvSpPr>
        <p:spPr>
          <a:xfrm>
            <a:off x="8253157" y="4491502"/>
            <a:ext cx="288000" cy="288000"/>
          </a:xfrm>
          <a:prstGeom prst="ellipse">
            <a:avLst/>
          </a:prstGeom>
          <a:solidFill>
            <a:srgbClr val="156A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E37CC431-D825-48BE-85AF-439105B4DB50}"/>
              </a:ext>
            </a:extLst>
          </p:cNvPr>
          <p:cNvSpPr txBox="1"/>
          <p:nvPr/>
        </p:nvSpPr>
        <p:spPr>
          <a:xfrm>
            <a:off x="8541157" y="2643164"/>
            <a:ext cx="32943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Undangan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Rapat</a:t>
            </a:r>
            <a:endParaRPr lang="ko-KR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E37CC431-D825-48BE-85AF-439105B4DB50}"/>
              </a:ext>
            </a:extLst>
          </p:cNvPr>
          <p:cNvSpPr txBox="1"/>
          <p:nvPr/>
        </p:nvSpPr>
        <p:spPr>
          <a:xfrm>
            <a:off x="8541157" y="3231164"/>
            <a:ext cx="32943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Daftar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Hadir</a:t>
            </a:r>
            <a:endParaRPr lang="ko-KR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E37CC431-D825-48BE-85AF-439105B4DB50}"/>
              </a:ext>
            </a:extLst>
          </p:cNvPr>
          <p:cNvSpPr txBox="1"/>
          <p:nvPr/>
        </p:nvSpPr>
        <p:spPr>
          <a:xfrm>
            <a:off x="8541157" y="3877144"/>
            <a:ext cx="32943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Berita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Acara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Pembubaran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Koperasi</a:t>
            </a:r>
            <a:endParaRPr lang="ko-KR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E37CC431-D825-48BE-85AF-439105B4DB50}"/>
              </a:ext>
            </a:extLst>
          </p:cNvPr>
          <p:cNvSpPr txBox="1"/>
          <p:nvPr/>
        </p:nvSpPr>
        <p:spPr>
          <a:xfrm>
            <a:off x="8541157" y="4438845"/>
            <a:ext cx="329432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Surat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Keputusan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Pembubaran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Koperasi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dan</a:t>
            </a:r>
            <a:r>
              <a:rPr lang="en-US" altLang="ko-K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 Tim </a:t>
            </a:r>
            <a:r>
              <a:rPr lang="en-US" altLang="ko-KR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itchFamily="34" charset="0"/>
              </a:rPr>
              <a:t>Penyelesai</a:t>
            </a:r>
            <a:endParaRPr lang="ko-KR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46" name="object 17"/>
          <p:cNvSpPr/>
          <p:nvPr/>
        </p:nvSpPr>
        <p:spPr>
          <a:xfrm>
            <a:off x="1681954" y="1346638"/>
            <a:ext cx="2453317" cy="447266"/>
          </a:xfrm>
          <a:custGeom>
            <a:avLst/>
            <a:gdLst/>
            <a:ahLst/>
            <a:cxnLst/>
            <a:rect l="l" t="t" r="r" b="b"/>
            <a:pathLst>
              <a:path w="1739900" h="304800">
                <a:moveTo>
                  <a:pt x="1689100" y="0"/>
                </a:moveTo>
                <a:lnTo>
                  <a:pt x="50800" y="0"/>
                </a:lnTo>
                <a:lnTo>
                  <a:pt x="31026" y="3992"/>
                </a:lnTo>
                <a:lnTo>
                  <a:pt x="14879" y="14879"/>
                </a:lnTo>
                <a:lnTo>
                  <a:pt x="3992" y="31027"/>
                </a:lnTo>
                <a:lnTo>
                  <a:pt x="0" y="50801"/>
                </a:lnTo>
                <a:lnTo>
                  <a:pt x="0" y="254000"/>
                </a:lnTo>
                <a:lnTo>
                  <a:pt x="3992" y="273773"/>
                </a:lnTo>
                <a:lnTo>
                  <a:pt x="14879" y="289920"/>
                </a:lnTo>
                <a:lnTo>
                  <a:pt x="31026" y="300807"/>
                </a:lnTo>
                <a:lnTo>
                  <a:pt x="50800" y="304800"/>
                </a:lnTo>
                <a:lnTo>
                  <a:pt x="1689100" y="304800"/>
                </a:lnTo>
                <a:lnTo>
                  <a:pt x="1708873" y="300807"/>
                </a:lnTo>
                <a:lnTo>
                  <a:pt x="1725020" y="289920"/>
                </a:lnTo>
                <a:lnTo>
                  <a:pt x="1735907" y="273773"/>
                </a:lnTo>
                <a:lnTo>
                  <a:pt x="1739900" y="254000"/>
                </a:lnTo>
                <a:lnTo>
                  <a:pt x="1739900" y="50801"/>
                </a:lnTo>
                <a:lnTo>
                  <a:pt x="1735907" y="31027"/>
                </a:lnTo>
                <a:lnTo>
                  <a:pt x="1725020" y="14879"/>
                </a:lnTo>
                <a:lnTo>
                  <a:pt x="1708873" y="3992"/>
                </a:lnTo>
                <a:lnTo>
                  <a:pt x="1689100" y="0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accent6"/>
            </a:solidFill>
          </a:ln>
        </p:spPr>
        <p:txBody>
          <a:bodyPr wrap="square" lIns="0" tIns="0" rIns="0" bIns="0" rtlCol="0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LANGKAH PERTAMA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910" y="5415095"/>
            <a:ext cx="1827727" cy="1370505"/>
          </a:xfrm>
          <a:prstGeom prst="rect">
            <a:avLst/>
          </a:prstGeom>
        </p:spPr>
      </p:pic>
      <p:pic>
        <p:nvPicPr>
          <p:cNvPr id="36" name="Picture 2" descr="C:\Users\Hp\Downloads\BBI_Logo_White-01 (1)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797" y="5294088"/>
            <a:ext cx="1529723" cy="1560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40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 Placeholder 2">
            <a:extLst>
              <a:ext uri="{FF2B5EF4-FFF2-40B4-BE49-F238E27FC236}">
                <a16:creationId xmlns="" xmlns:a16="http://schemas.microsoft.com/office/drawing/2014/main" id="{757B8DBF-2B31-44F7-8586-40DC2BC22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5832" y="6559217"/>
            <a:ext cx="2743200" cy="365125"/>
          </a:xfrm>
        </p:spPr>
        <p:txBody>
          <a:bodyPr/>
          <a:lstStyle/>
          <a:p>
            <a:fld id="{B5A2089B-403E-4FC5-BF66-BDA09FE02536}" type="slidenum">
              <a:rPr lang="en-ID" sz="1600" b="1" smtClean="0">
                <a:solidFill>
                  <a:schemeClr val="bg1"/>
                </a:solidFill>
              </a:rPr>
              <a:pPr/>
              <a:t>7</a:t>
            </a:fld>
            <a:endParaRPr lang="en-ID" sz="1600" b="1" dirty="0">
              <a:solidFill>
                <a:schemeClr val="bg1"/>
              </a:solidFill>
            </a:endParaRPr>
          </a:p>
        </p:txBody>
      </p:sp>
      <p:grpSp>
        <p:nvGrpSpPr>
          <p:cNvPr id="94" name="Group 93">
            <a:extLst>
              <a:ext uri="{FF2B5EF4-FFF2-40B4-BE49-F238E27FC236}">
                <a16:creationId xmlns="" xmlns:a16="http://schemas.microsoft.com/office/drawing/2014/main" id="{984E0F7B-32D9-47F6-AD34-01028A48A08B}"/>
              </a:ext>
            </a:extLst>
          </p:cNvPr>
          <p:cNvGrpSpPr/>
          <p:nvPr/>
        </p:nvGrpSpPr>
        <p:grpSpPr>
          <a:xfrm>
            <a:off x="554862" y="291141"/>
            <a:ext cx="12192002" cy="1002315"/>
            <a:chOff x="-1" y="535260"/>
            <a:chExt cx="12192002" cy="1002315"/>
          </a:xfrm>
        </p:grpSpPr>
        <p:sp>
          <p:nvSpPr>
            <p:cNvPr id="100" name="Title 5">
              <a:extLst>
                <a:ext uri="{FF2B5EF4-FFF2-40B4-BE49-F238E27FC236}">
                  <a16:creationId xmlns="" xmlns:a16="http://schemas.microsoft.com/office/drawing/2014/main" id="{D2829F33-41F7-4B9D-99E9-30ED7B27299E}"/>
                </a:ext>
              </a:extLst>
            </p:cNvPr>
            <p:cNvSpPr txBox="1">
              <a:spLocks/>
            </p:cNvSpPr>
            <p:nvPr/>
          </p:nvSpPr>
          <p:spPr>
            <a:xfrm>
              <a:off x="1" y="535260"/>
              <a:ext cx="12192000" cy="43058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2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IN" sz="28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TUGAS DAN WEWENANG TIM PENYELESAI</a:t>
              </a:r>
            </a:p>
          </p:txBody>
        </p:sp>
        <p:sp>
          <p:nvSpPr>
            <p:cNvPr id="102" name="Title 5">
              <a:extLst>
                <a:ext uri="{FF2B5EF4-FFF2-40B4-BE49-F238E27FC236}">
                  <a16:creationId xmlns="" xmlns:a16="http://schemas.microsoft.com/office/drawing/2014/main" id="{C7970A7A-1D75-4929-B9A4-1AA699F25F0C}"/>
                </a:ext>
              </a:extLst>
            </p:cNvPr>
            <p:cNvSpPr txBox="1">
              <a:spLocks/>
            </p:cNvSpPr>
            <p:nvPr/>
          </p:nvSpPr>
          <p:spPr>
            <a:xfrm>
              <a:off x="-1" y="1106991"/>
              <a:ext cx="12192000" cy="43058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IN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="" xmlns:a16="http://schemas.microsoft.com/office/drawing/2014/main" id="{837D4F86-C034-4FA5-87FE-6F7D22346EC7}"/>
              </a:ext>
            </a:extLst>
          </p:cNvPr>
          <p:cNvGrpSpPr/>
          <p:nvPr/>
        </p:nvGrpSpPr>
        <p:grpSpPr>
          <a:xfrm>
            <a:off x="4166020" y="1563396"/>
            <a:ext cx="3756081" cy="1925718"/>
            <a:chOff x="5533134" y="910066"/>
            <a:chExt cx="2593805" cy="1867370"/>
          </a:xfrm>
        </p:grpSpPr>
        <p:sp>
          <p:nvSpPr>
            <p:cNvPr id="104" name="object 6">
              <a:extLst>
                <a:ext uri="{FF2B5EF4-FFF2-40B4-BE49-F238E27FC236}">
                  <a16:creationId xmlns="" xmlns:a16="http://schemas.microsoft.com/office/drawing/2014/main" id="{0A5EC777-7C46-4F69-BAE9-2801D0E47BD5}"/>
                </a:ext>
              </a:extLst>
            </p:cNvPr>
            <p:cNvSpPr txBox="1"/>
            <p:nvPr/>
          </p:nvSpPr>
          <p:spPr>
            <a:xfrm>
              <a:off x="5970722" y="920446"/>
              <a:ext cx="2156217" cy="299570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33655" marR="5080" indent="-21590">
                <a:lnSpc>
                  <a:spcPct val="80000"/>
                </a:lnSpc>
              </a:pPr>
              <a:r>
                <a:rPr lang="en-US" sz="1200" b="1" spc="-5" dirty="0" err="1">
                  <a:latin typeface="Carlito"/>
                  <a:cs typeface="Carlito"/>
                </a:rPr>
                <a:t>Melakukan</a:t>
              </a:r>
              <a:r>
                <a:rPr lang="en-US" sz="1200" b="1" spc="-5" dirty="0">
                  <a:latin typeface="Carlito"/>
                  <a:cs typeface="Carlito"/>
                </a:rPr>
                <a:t> </a:t>
              </a:r>
              <a:r>
                <a:rPr lang="en-US" sz="1200" b="1" spc="-5" dirty="0" err="1">
                  <a:latin typeface="Carlito"/>
                  <a:cs typeface="Carlito"/>
                </a:rPr>
                <a:t>perbuatan</a:t>
              </a:r>
              <a:r>
                <a:rPr lang="en-US" sz="1200" b="1" spc="-5" dirty="0">
                  <a:latin typeface="Carlito"/>
                  <a:cs typeface="Carlito"/>
                </a:rPr>
                <a:t> </a:t>
              </a:r>
              <a:r>
                <a:rPr lang="en-US" sz="1200" b="1" spc="-5" dirty="0" err="1">
                  <a:latin typeface="Carlito"/>
                  <a:cs typeface="Carlito"/>
                </a:rPr>
                <a:t>hukum</a:t>
              </a:r>
              <a:r>
                <a:rPr lang="en-US" sz="1200" b="1" spc="-5" dirty="0">
                  <a:latin typeface="Carlito"/>
                  <a:cs typeface="Carlito"/>
                </a:rPr>
                <a:t> </a:t>
              </a:r>
              <a:r>
                <a:rPr lang="en-US" sz="1200" b="1" spc="-5" dirty="0" err="1">
                  <a:latin typeface="Carlito"/>
                  <a:cs typeface="Carlito"/>
                </a:rPr>
                <a:t>untuk</a:t>
              </a:r>
              <a:r>
                <a:rPr lang="en-US" sz="1200" b="1" spc="-5" dirty="0">
                  <a:latin typeface="Carlito"/>
                  <a:cs typeface="Carlito"/>
                </a:rPr>
                <a:t> </a:t>
              </a:r>
              <a:r>
                <a:rPr lang="en-US" sz="1200" b="1" spc="-5" dirty="0" err="1">
                  <a:latin typeface="Carlito"/>
                  <a:cs typeface="Carlito"/>
                </a:rPr>
                <a:t>dan</a:t>
              </a:r>
              <a:r>
                <a:rPr lang="en-US" sz="1200" b="1" spc="-5" dirty="0">
                  <a:latin typeface="Carlito"/>
                  <a:cs typeface="Carlito"/>
                </a:rPr>
                <a:t> </a:t>
              </a:r>
              <a:r>
                <a:rPr lang="en-US" sz="1200" b="1" spc="-5" dirty="0" err="1">
                  <a:latin typeface="Carlito"/>
                  <a:cs typeface="Carlito"/>
                </a:rPr>
                <a:t>atas</a:t>
              </a:r>
              <a:r>
                <a:rPr lang="en-US" sz="1200" b="1" spc="-5" dirty="0">
                  <a:latin typeface="Carlito"/>
                  <a:cs typeface="Carlito"/>
                </a:rPr>
                <a:t> </a:t>
              </a:r>
              <a:r>
                <a:rPr lang="en-US" sz="1200" b="1" spc="-5" dirty="0" err="1">
                  <a:latin typeface="Carlito"/>
                  <a:cs typeface="Carlito"/>
                </a:rPr>
                <a:t>nama</a:t>
              </a:r>
              <a:r>
                <a:rPr lang="en-US" sz="1200" b="1" spc="-5" dirty="0">
                  <a:latin typeface="Carlito"/>
                  <a:cs typeface="Carlito"/>
                </a:rPr>
                <a:t> “</a:t>
              </a:r>
              <a:r>
                <a:rPr lang="en-US" sz="1200" b="1" spc="-5" dirty="0" err="1">
                  <a:latin typeface="Carlito"/>
                  <a:cs typeface="Carlito"/>
                </a:rPr>
                <a:t>Koperasi</a:t>
              </a:r>
              <a:r>
                <a:rPr lang="en-US" sz="1200" b="1" spc="-5" dirty="0">
                  <a:latin typeface="Carlito"/>
                  <a:cs typeface="Carlito"/>
                </a:rPr>
                <a:t> </a:t>
              </a:r>
              <a:r>
                <a:rPr lang="en-US" sz="1200" b="1" spc="-5" dirty="0" err="1">
                  <a:latin typeface="Carlito"/>
                  <a:cs typeface="Carlito"/>
                </a:rPr>
                <a:t>dalam</a:t>
              </a:r>
              <a:r>
                <a:rPr lang="en-US" sz="1200" b="1" spc="-5" dirty="0">
                  <a:latin typeface="Carlito"/>
                  <a:cs typeface="Carlito"/>
                </a:rPr>
                <a:t> </a:t>
              </a:r>
              <a:r>
                <a:rPr lang="en-US" sz="1200" b="1" spc="-5" dirty="0" err="1">
                  <a:latin typeface="Carlito"/>
                  <a:cs typeface="Carlito"/>
                </a:rPr>
                <a:t>penyelesai</a:t>
              </a:r>
              <a:r>
                <a:rPr lang="en-US" sz="1200" b="1" spc="-5" dirty="0">
                  <a:latin typeface="Carlito"/>
                  <a:cs typeface="Carlito"/>
                </a:rPr>
                <a:t>”</a:t>
              </a:r>
              <a:endParaRPr sz="1200" b="1" dirty="0">
                <a:latin typeface="Carlito"/>
                <a:cs typeface="Carlito"/>
              </a:endParaRPr>
            </a:p>
          </p:txBody>
        </p:sp>
        <p:sp>
          <p:nvSpPr>
            <p:cNvPr id="105" name="object 60">
              <a:extLst>
                <a:ext uri="{FF2B5EF4-FFF2-40B4-BE49-F238E27FC236}">
                  <a16:creationId xmlns="" xmlns:a16="http://schemas.microsoft.com/office/drawing/2014/main" id="{FD5E715C-A787-4A6A-91A0-989C12B10BBB}"/>
                </a:ext>
              </a:extLst>
            </p:cNvPr>
            <p:cNvSpPr/>
            <p:nvPr/>
          </p:nvSpPr>
          <p:spPr>
            <a:xfrm>
              <a:off x="5544292" y="910066"/>
              <a:ext cx="340875" cy="363972"/>
            </a:xfrm>
            <a:custGeom>
              <a:avLst/>
              <a:gdLst/>
              <a:ahLst/>
              <a:cxnLst/>
              <a:rect l="l" t="t" r="r" b="b"/>
              <a:pathLst>
                <a:path w="396240" h="394969">
                  <a:moveTo>
                    <a:pt x="198120" y="0"/>
                  </a:moveTo>
                  <a:lnTo>
                    <a:pt x="152675" y="5214"/>
                  </a:lnTo>
                  <a:lnTo>
                    <a:pt x="110967" y="20065"/>
                  </a:lnTo>
                  <a:lnTo>
                    <a:pt x="74182" y="43367"/>
                  </a:lnTo>
                  <a:lnTo>
                    <a:pt x="43507" y="73933"/>
                  </a:lnTo>
                  <a:lnTo>
                    <a:pt x="20127" y="110578"/>
                  </a:lnTo>
                  <a:lnTo>
                    <a:pt x="5229" y="152115"/>
                  </a:lnTo>
                  <a:lnTo>
                    <a:pt x="0" y="197358"/>
                  </a:lnTo>
                  <a:lnTo>
                    <a:pt x="5229" y="242600"/>
                  </a:lnTo>
                  <a:lnTo>
                    <a:pt x="20127" y="284137"/>
                  </a:lnTo>
                  <a:lnTo>
                    <a:pt x="43507" y="320782"/>
                  </a:lnTo>
                  <a:lnTo>
                    <a:pt x="74182" y="351348"/>
                  </a:lnTo>
                  <a:lnTo>
                    <a:pt x="110967" y="374650"/>
                  </a:lnTo>
                  <a:lnTo>
                    <a:pt x="152675" y="389501"/>
                  </a:lnTo>
                  <a:lnTo>
                    <a:pt x="198120" y="394716"/>
                  </a:lnTo>
                  <a:lnTo>
                    <a:pt x="243564" y="389501"/>
                  </a:lnTo>
                  <a:lnTo>
                    <a:pt x="285272" y="374650"/>
                  </a:lnTo>
                  <a:lnTo>
                    <a:pt x="322057" y="351348"/>
                  </a:lnTo>
                  <a:lnTo>
                    <a:pt x="352732" y="320782"/>
                  </a:lnTo>
                  <a:lnTo>
                    <a:pt x="376112" y="284137"/>
                  </a:lnTo>
                  <a:lnTo>
                    <a:pt x="391010" y="242600"/>
                  </a:lnTo>
                  <a:lnTo>
                    <a:pt x="396240" y="197358"/>
                  </a:lnTo>
                  <a:lnTo>
                    <a:pt x="391010" y="152115"/>
                  </a:lnTo>
                  <a:lnTo>
                    <a:pt x="376112" y="110578"/>
                  </a:lnTo>
                  <a:lnTo>
                    <a:pt x="352732" y="73933"/>
                  </a:lnTo>
                  <a:lnTo>
                    <a:pt x="322057" y="43367"/>
                  </a:lnTo>
                  <a:lnTo>
                    <a:pt x="285272" y="20065"/>
                  </a:lnTo>
                  <a:lnTo>
                    <a:pt x="243564" y="5214"/>
                  </a:lnTo>
                  <a:lnTo>
                    <a:pt x="198120" y="0"/>
                  </a:lnTo>
                  <a:close/>
                </a:path>
              </a:pathLst>
            </a:custGeom>
            <a:solidFill>
              <a:srgbClr val="F05F57"/>
            </a:solidFill>
          </p:spPr>
          <p:txBody>
            <a:bodyPr wrap="square" lIns="0" tIns="0" rIns="0" bIns="0" rtlCol="0"/>
            <a:lstStyle/>
            <a:p>
              <a:pPr>
                <a:lnSpc>
                  <a:spcPct val="80000"/>
                </a:lnSpc>
              </a:pPr>
              <a:endParaRPr/>
            </a:p>
          </p:txBody>
        </p:sp>
        <p:sp>
          <p:nvSpPr>
            <p:cNvPr id="106" name="object 61">
              <a:extLst>
                <a:ext uri="{FF2B5EF4-FFF2-40B4-BE49-F238E27FC236}">
                  <a16:creationId xmlns="" xmlns:a16="http://schemas.microsoft.com/office/drawing/2014/main" id="{5A6790BC-5182-4818-804D-A0AA73B33AEF}"/>
                </a:ext>
              </a:extLst>
            </p:cNvPr>
            <p:cNvSpPr txBox="1"/>
            <p:nvPr/>
          </p:nvSpPr>
          <p:spPr>
            <a:xfrm>
              <a:off x="5648703" y="1023107"/>
              <a:ext cx="99968" cy="190117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80000"/>
                </a:lnSpc>
              </a:pPr>
              <a:r>
                <a:rPr sz="1400" dirty="0">
                  <a:solidFill>
                    <a:srgbClr val="FFFFFF"/>
                  </a:solidFill>
                  <a:latin typeface="Carlito"/>
                  <a:cs typeface="Carlito"/>
                </a:rPr>
                <a:t>1</a:t>
              </a:r>
              <a:endParaRPr sz="1400" dirty="0">
                <a:latin typeface="Carlito"/>
                <a:cs typeface="Carlito"/>
              </a:endParaRPr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="" xmlns:a16="http://schemas.microsoft.com/office/drawing/2014/main" id="{5FFBA99C-94F3-4989-BD67-5BDD376D5B8B}"/>
                </a:ext>
              </a:extLst>
            </p:cNvPr>
            <p:cNvGrpSpPr/>
            <p:nvPr/>
          </p:nvGrpSpPr>
          <p:grpSpPr>
            <a:xfrm>
              <a:off x="5543325" y="1334067"/>
              <a:ext cx="2583614" cy="584839"/>
              <a:chOff x="7369631" y="743910"/>
              <a:chExt cx="2583614" cy="584839"/>
            </a:xfrm>
          </p:grpSpPr>
          <p:sp>
            <p:nvSpPr>
              <p:cNvPr id="116" name="object 13">
                <a:extLst>
                  <a:ext uri="{FF2B5EF4-FFF2-40B4-BE49-F238E27FC236}">
                    <a16:creationId xmlns="" xmlns:a16="http://schemas.microsoft.com/office/drawing/2014/main" id="{4F355218-61D8-45FD-A5FA-433EAC02BEA6}"/>
                  </a:ext>
                </a:extLst>
              </p:cNvPr>
              <p:cNvSpPr txBox="1"/>
              <p:nvPr/>
            </p:nvSpPr>
            <p:spPr>
              <a:xfrm>
                <a:off x="7797028" y="743910"/>
                <a:ext cx="2156217" cy="584839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 marR="5080" indent="-12700">
                  <a:lnSpc>
                    <a:spcPct val="80000"/>
                  </a:lnSpc>
                </a:pPr>
                <a:r>
                  <a:rPr lang="en-US" sz="1200" b="1" spc="-5" dirty="0" err="1">
                    <a:latin typeface="Carlito"/>
                    <a:cs typeface="Carlito"/>
                  </a:rPr>
                  <a:t>Memanggil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Pengawas</a:t>
                </a:r>
                <a:r>
                  <a:rPr lang="en-US" sz="1200" b="1" spc="-5" dirty="0">
                    <a:latin typeface="Carlito"/>
                    <a:cs typeface="Carlito"/>
                  </a:rPr>
                  <a:t>,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Pengurus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anggota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dan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bekas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anggota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tertentu</a:t>
                </a:r>
                <a:r>
                  <a:rPr lang="en-US" sz="1200" b="1" spc="-5" dirty="0">
                    <a:latin typeface="Carlito"/>
                    <a:cs typeface="Carlito"/>
                  </a:rPr>
                  <a:t> yang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diperlukan</a:t>
                </a:r>
                <a:r>
                  <a:rPr lang="en-US" sz="1200" b="1" spc="-5" dirty="0">
                    <a:latin typeface="Carlito"/>
                    <a:cs typeface="Carlito"/>
                  </a:rPr>
                  <a:t>,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baik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sendiri-sendiri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maupun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bersama-sama</a:t>
                </a:r>
                <a:endParaRPr sz="1200" b="1" dirty="0">
                  <a:latin typeface="Carlito"/>
                  <a:cs typeface="Carlito"/>
                </a:endParaRPr>
              </a:p>
            </p:txBody>
          </p:sp>
          <p:sp>
            <p:nvSpPr>
              <p:cNvPr id="117" name="object 62">
                <a:extLst>
                  <a:ext uri="{FF2B5EF4-FFF2-40B4-BE49-F238E27FC236}">
                    <a16:creationId xmlns="" xmlns:a16="http://schemas.microsoft.com/office/drawing/2014/main" id="{ED2F38B4-7805-4C6A-92D0-BD7CA4C7AE87}"/>
                  </a:ext>
                </a:extLst>
              </p:cNvPr>
              <p:cNvSpPr/>
              <p:nvPr/>
            </p:nvSpPr>
            <p:spPr>
              <a:xfrm>
                <a:off x="7369631" y="773778"/>
                <a:ext cx="340875" cy="363972"/>
              </a:xfrm>
              <a:custGeom>
                <a:avLst/>
                <a:gdLst/>
                <a:ahLst/>
                <a:cxnLst/>
                <a:rect l="l" t="t" r="r" b="b"/>
                <a:pathLst>
                  <a:path w="396240" h="394969">
                    <a:moveTo>
                      <a:pt x="198120" y="0"/>
                    </a:moveTo>
                    <a:lnTo>
                      <a:pt x="152675" y="5214"/>
                    </a:lnTo>
                    <a:lnTo>
                      <a:pt x="110967" y="20065"/>
                    </a:lnTo>
                    <a:lnTo>
                      <a:pt x="74182" y="43367"/>
                    </a:lnTo>
                    <a:lnTo>
                      <a:pt x="43507" y="73933"/>
                    </a:lnTo>
                    <a:lnTo>
                      <a:pt x="20127" y="110578"/>
                    </a:lnTo>
                    <a:lnTo>
                      <a:pt x="5229" y="152115"/>
                    </a:lnTo>
                    <a:lnTo>
                      <a:pt x="0" y="197358"/>
                    </a:lnTo>
                    <a:lnTo>
                      <a:pt x="5229" y="242600"/>
                    </a:lnTo>
                    <a:lnTo>
                      <a:pt x="20127" y="284137"/>
                    </a:lnTo>
                    <a:lnTo>
                      <a:pt x="43507" y="320782"/>
                    </a:lnTo>
                    <a:lnTo>
                      <a:pt x="74182" y="351348"/>
                    </a:lnTo>
                    <a:lnTo>
                      <a:pt x="110967" y="374650"/>
                    </a:lnTo>
                    <a:lnTo>
                      <a:pt x="152675" y="389501"/>
                    </a:lnTo>
                    <a:lnTo>
                      <a:pt x="198120" y="394715"/>
                    </a:lnTo>
                    <a:lnTo>
                      <a:pt x="243564" y="389501"/>
                    </a:lnTo>
                    <a:lnTo>
                      <a:pt x="285272" y="374650"/>
                    </a:lnTo>
                    <a:lnTo>
                      <a:pt x="322057" y="351348"/>
                    </a:lnTo>
                    <a:lnTo>
                      <a:pt x="352732" y="320782"/>
                    </a:lnTo>
                    <a:lnTo>
                      <a:pt x="376112" y="284137"/>
                    </a:lnTo>
                    <a:lnTo>
                      <a:pt x="391010" y="242600"/>
                    </a:lnTo>
                    <a:lnTo>
                      <a:pt x="396240" y="197358"/>
                    </a:lnTo>
                    <a:lnTo>
                      <a:pt x="391010" y="152115"/>
                    </a:lnTo>
                    <a:lnTo>
                      <a:pt x="376112" y="110578"/>
                    </a:lnTo>
                    <a:lnTo>
                      <a:pt x="352732" y="73933"/>
                    </a:lnTo>
                    <a:lnTo>
                      <a:pt x="322057" y="43367"/>
                    </a:lnTo>
                    <a:lnTo>
                      <a:pt x="285272" y="20065"/>
                    </a:lnTo>
                    <a:lnTo>
                      <a:pt x="243564" y="5214"/>
                    </a:lnTo>
                    <a:lnTo>
                      <a:pt x="198120" y="0"/>
                    </a:lnTo>
                    <a:close/>
                  </a:path>
                </a:pathLst>
              </a:custGeom>
              <a:solidFill>
                <a:srgbClr val="F05F57"/>
              </a:solidFill>
            </p:spPr>
            <p:txBody>
              <a:bodyPr wrap="square" lIns="0" tIns="0" rIns="0" bIns="0" rtlCol="0"/>
              <a:lstStyle/>
              <a:p>
                <a:pPr>
                  <a:lnSpc>
                    <a:spcPct val="80000"/>
                  </a:lnSpc>
                </a:pPr>
                <a:endParaRPr/>
              </a:p>
            </p:txBody>
          </p:sp>
          <p:sp>
            <p:nvSpPr>
              <p:cNvPr id="118" name="object 63">
                <a:extLst>
                  <a:ext uri="{FF2B5EF4-FFF2-40B4-BE49-F238E27FC236}">
                    <a16:creationId xmlns="" xmlns:a16="http://schemas.microsoft.com/office/drawing/2014/main" id="{8AB8D85E-4121-43F4-9386-69FEB9F7B3AD}"/>
                  </a:ext>
                </a:extLst>
              </p:cNvPr>
              <p:cNvSpPr txBox="1"/>
              <p:nvPr/>
            </p:nvSpPr>
            <p:spPr>
              <a:xfrm>
                <a:off x="7489810" y="865846"/>
                <a:ext cx="99968" cy="190117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/>
              <a:p>
                <a:pPr marL="12700">
                  <a:lnSpc>
                    <a:spcPct val="80000"/>
                  </a:lnSpc>
                </a:pPr>
                <a:r>
                  <a:rPr sz="1400" dirty="0">
                    <a:solidFill>
                      <a:srgbClr val="FFFFFF"/>
                    </a:solidFill>
                    <a:latin typeface="Carlito"/>
                    <a:cs typeface="Carlito"/>
                  </a:rPr>
                  <a:t>2</a:t>
                </a:r>
                <a:endParaRPr sz="1400" dirty="0">
                  <a:latin typeface="Carlito"/>
                  <a:cs typeface="Carlito"/>
                </a:endParaRPr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="" xmlns:a16="http://schemas.microsoft.com/office/drawing/2014/main" id="{6D6B316B-0B78-4582-84A5-2EBBA9DEEDBD}"/>
                </a:ext>
              </a:extLst>
            </p:cNvPr>
            <p:cNvGrpSpPr/>
            <p:nvPr/>
          </p:nvGrpSpPr>
          <p:grpSpPr>
            <a:xfrm>
              <a:off x="5533134" y="1983577"/>
              <a:ext cx="2530644" cy="442203"/>
              <a:chOff x="5512208" y="3793113"/>
              <a:chExt cx="2530644" cy="442203"/>
            </a:xfrm>
          </p:grpSpPr>
          <p:sp>
            <p:nvSpPr>
              <p:cNvPr id="113" name="object 12">
                <a:extLst>
                  <a:ext uri="{FF2B5EF4-FFF2-40B4-BE49-F238E27FC236}">
                    <a16:creationId xmlns="" xmlns:a16="http://schemas.microsoft.com/office/drawing/2014/main" id="{6FFEE318-B902-4B37-A963-CDAA7C8FE30E}"/>
                  </a:ext>
                </a:extLst>
              </p:cNvPr>
              <p:cNvSpPr txBox="1"/>
              <p:nvPr/>
            </p:nvSpPr>
            <p:spPr>
              <a:xfrm>
                <a:off x="5957493" y="3793113"/>
                <a:ext cx="2085359" cy="442203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R="5080" indent="11113">
                  <a:lnSpc>
                    <a:spcPct val="80000"/>
                  </a:lnSpc>
                </a:pPr>
                <a:r>
                  <a:rPr lang="en-US" sz="1200" b="1" spc="-5" dirty="0" err="1">
                    <a:latin typeface="Carlito"/>
                    <a:cs typeface="Carlito"/>
                  </a:rPr>
                  <a:t>Memperoleh</a:t>
                </a:r>
                <a:r>
                  <a:rPr lang="en-US" sz="1200" b="1" spc="-5" dirty="0">
                    <a:latin typeface="Carlito"/>
                    <a:cs typeface="Carlito"/>
                  </a:rPr>
                  <a:t>,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memeriksa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dan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menggunakan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segala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catatan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dan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arsip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Koperasi</a:t>
                </a:r>
                <a:endParaRPr sz="1200" b="1" dirty="0">
                  <a:latin typeface="Carlito"/>
                  <a:cs typeface="Carlito"/>
                </a:endParaRPr>
              </a:p>
            </p:txBody>
          </p:sp>
          <p:sp>
            <p:nvSpPr>
              <p:cNvPr id="114" name="object 64">
                <a:extLst>
                  <a:ext uri="{FF2B5EF4-FFF2-40B4-BE49-F238E27FC236}">
                    <a16:creationId xmlns="" xmlns:a16="http://schemas.microsoft.com/office/drawing/2014/main" id="{7C797EF4-B85F-4DA7-8A6F-926B7D17C9AA}"/>
                  </a:ext>
                </a:extLst>
              </p:cNvPr>
              <p:cNvSpPr/>
              <p:nvPr/>
            </p:nvSpPr>
            <p:spPr>
              <a:xfrm>
                <a:off x="5512208" y="3808592"/>
                <a:ext cx="346646" cy="363972"/>
              </a:xfrm>
              <a:custGeom>
                <a:avLst/>
                <a:gdLst/>
                <a:ahLst/>
                <a:cxnLst/>
                <a:rect l="l" t="t" r="r" b="b"/>
                <a:pathLst>
                  <a:path w="396240" h="396239">
                    <a:moveTo>
                      <a:pt x="198120" y="0"/>
                    </a:moveTo>
                    <a:lnTo>
                      <a:pt x="152675" y="5232"/>
                    </a:lnTo>
                    <a:lnTo>
                      <a:pt x="110967" y="20136"/>
                    </a:lnTo>
                    <a:lnTo>
                      <a:pt x="74182" y="43523"/>
                    </a:lnTo>
                    <a:lnTo>
                      <a:pt x="43507" y="74204"/>
                    </a:lnTo>
                    <a:lnTo>
                      <a:pt x="20127" y="110989"/>
                    </a:lnTo>
                    <a:lnTo>
                      <a:pt x="5229" y="152691"/>
                    </a:lnTo>
                    <a:lnTo>
                      <a:pt x="0" y="198119"/>
                    </a:lnTo>
                    <a:lnTo>
                      <a:pt x="5229" y="243548"/>
                    </a:lnTo>
                    <a:lnTo>
                      <a:pt x="20127" y="285250"/>
                    </a:lnTo>
                    <a:lnTo>
                      <a:pt x="43507" y="322035"/>
                    </a:lnTo>
                    <a:lnTo>
                      <a:pt x="74182" y="352716"/>
                    </a:lnTo>
                    <a:lnTo>
                      <a:pt x="110967" y="376103"/>
                    </a:lnTo>
                    <a:lnTo>
                      <a:pt x="152675" y="391007"/>
                    </a:lnTo>
                    <a:lnTo>
                      <a:pt x="198120" y="396239"/>
                    </a:lnTo>
                    <a:lnTo>
                      <a:pt x="243564" y="391007"/>
                    </a:lnTo>
                    <a:lnTo>
                      <a:pt x="285272" y="376103"/>
                    </a:lnTo>
                    <a:lnTo>
                      <a:pt x="322057" y="352716"/>
                    </a:lnTo>
                    <a:lnTo>
                      <a:pt x="352732" y="322035"/>
                    </a:lnTo>
                    <a:lnTo>
                      <a:pt x="376112" y="285250"/>
                    </a:lnTo>
                    <a:lnTo>
                      <a:pt x="391010" y="243548"/>
                    </a:lnTo>
                    <a:lnTo>
                      <a:pt x="396240" y="198119"/>
                    </a:lnTo>
                    <a:lnTo>
                      <a:pt x="391010" y="152691"/>
                    </a:lnTo>
                    <a:lnTo>
                      <a:pt x="376112" y="110989"/>
                    </a:lnTo>
                    <a:lnTo>
                      <a:pt x="352732" y="74204"/>
                    </a:lnTo>
                    <a:lnTo>
                      <a:pt x="322057" y="43523"/>
                    </a:lnTo>
                    <a:lnTo>
                      <a:pt x="285272" y="20136"/>
                    </a:lnTo>
                    <a:lnTo>
                      <a:pt x="243564" y="5232"/>
                    </a:lnTo>
                    <a:lnTo>
                      <a:pt x="198120" y="0"/>
                    </a:lnTo>
                    <a:close/>
                  </a:path>
                </a:pathLst>
              </a:custGeom>
              <a:solidFill>
                <a:srgbClr val="F05F57"/>
              </a:solidFill>
            </p:spPr>
            <p:txBody>
              <a:bodyPr wrap="square" lIns="0" tIns="0" rIns="0" bIns="0" rtlCol="0"/>
              <a:lstStyle/>
              <a:p>
                <a:pPr>
                  <a:lnSpc>
                    <a:spcPct val="80000"/>
                  </a:lnSpc>
                </a:pPr>
                <a:endParaRPr/>
              </a:p>
            </p:txBody>
          </p:sp>
          <p:sp>
            <p:nvSpPr>
              <p:cNvPr id="115" name="object 65">
                <a:extLst>
                  <a:ext uri="{FF2B5EF4-FFF2-40B4-BE49-F238E27FC236}">
                    <a16:creationId xmlns="" xmlns:a16="http://schemas.microsoft.com/office/drawing/2014/main" id="{B914D3CD-C8EA-46BC-8B56-31AEFC517B18}"/>
                  </a:ext>
                </a:extLst>
              </p:cNvPr>
              <p:cNvSpPr txBox="1"/>
              <p:nvPr/>
            </p:nvSpPr>
            <p:spPr>
              <a:xfrm>
                <a:off x="5632661" y="3921598"/>
                <a:ext cx="99968" cy="189475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80000"/>
                  </a:lnSpc>
                </a:pPr>
                <a:r>
                  <a:rPr sz="1400" dirty="0">
                    <a:solidFill>
                      <a:srgbClr val="FFFFFF"/>
                    </a:solidFill>
                    <a:latin typeface="Carlito"/>
                    <a:cs typeface="Carlito"/>
                  </a:rPr>
                  <a:t>3</a:t>
                </a:r>
                <a:endParaRPr sz="1400" dirty="0">
                  <a:latin typeface="Carlito"/>
                  <a:cs typeface="Carlito"/>
                </a:endParaRPr>
              </a:p>
            </p:txBody>
          </p:sp>
        </p:grpSp>
        <p:grpSp>
          <p:nvGrpSpPr>
            <p:cNvPr id="109" name="Group 108">
              <a:extLst>
                <a:ext uri="{FF2B5EF4-FFF2-40B4-BE49-F238E27FC236}">
                  <a16:creationId xmlns="" xmlns:a16="http://schemas.microsoft.com/office/drawing/2014/main" id="{7878927A-17F0-4F2D-AB89-4C9E781056E0}"/>
                </a:ext>
              </a:extLst>
            </p:cNvPr>
            <p:cNvGrpSpPr/>
            <p:nvPr/>
          </p:nvGrpSpPr>
          <p:grpSpPr>
            <a:xfrm>
              <a:off x="5536776" y="2412294"/>
              <a:ext cx="2527002" cy="365142"/>
              <a:chOff x="7430845" y="3684877"/>
              <a:chExt cx="2527002" cy="365142"/>
            </a:xfrm>
          </p:grpSpPr>
          <p:sp>
            <p:nvSpPr>
              <p:cNvPr id="110" name="object 15">
                <a:extLst>
                  <a:ext uri="{FF2B5EF4-FFF2-40B4-BE49-F238E27FC236}">
                    <a16:creationId xmlns="" xmlns:a16="http://schemas.microsoft.com/office/drawing/2014/main" id="{3A7BC2D6-D66B-439D-8AED-2B3F016715BF}"/>
                  </a:ext>
                </a:extLst>
              </p:cNvPr>
              <p:cNvSpPr txBox="1"/>
              <p:nvPr/>
            </p:nvSpPr>
            <p:spPr>
              <a:xfrm>
                <a:off x="7865939" y="3748064"/>
                <a:ext cx="2091908" cy="298466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R="5080" indent="12700">
                  <a:lnSpc>
                    <a:spcPct val="80000"/>
                  </a:lnSpc>
                </a:pPr>
                <a:r>
                  <a:rPr lang="en-US" sz="1200" b="1" spc="-5" dirty="0" err="1">
                    <a:latin typeface="Carlito"/>
                    <a:cs typeface="Carlito"/>
                  </a:rPr>
                  <a:t>Menginvestasi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kondisi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kekayaan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koperasi</a:t>
                </a:r>
                <a:endParaRPr sz="1200" dirty="0">
                  <a:latin typeface="Carlito"/>
                  <a:cs typeface="Carlito"/>
                </a:endParaRPr>
              </a:p>
            </p:txBody>
          </p:sp>
          <p:sp>
            <p:nvSpPr>
              <p:cNvPr id="111" name="object 66">
                <a:extLst>
                  <a:ext uri="{FF2B5EF4-FFF2-40B4-BE49-F238E27FC236}">
                    <a16:creationId xmlns="" xmlns:a16="http://schemas.microsoft.com/office/drawing/2014/main" id="{082787B6-C18F-40FE-9BFE-75C3A97D817B}"/>
                  </a:ext>
                </a:extLst>
              </p:cNvPr>
              <p:cNvSpPr/>
              <p:nvPr/>
            </p:nvSpPr>
            <p:spPr>
              <a:xfrm>
                <a:off x="7430845" y="3684877"/>
                <a:ext cx="340875" cy="365142"/>
              </a:xfrm>
              <a:custGeom>
                <a:avLst/>
                <a:gdLst/>
                <a:ahLst/>
                <a:cxnLst/>
                <a:rect l="l" t="t" r="r" b="b"/>
                <a:pathLst>
                  <a:path w="396240" h="396239">
                    <a:moveTo>
                      <a:pt x="198120" y="0"/>
                    </a:moveTo>
                    <a:lnTo>
                      <a:pt x="152675" y="5232"/>
                    </a:lnTo>
                    <a:lnTo>
                      <a:pt x="110967" y="20136"/>
                    </a:lnTo>
                    <a:lnTo>
                      <a:pt x="74182" y="43523"/>
                    </a:lnTo>
                    <a:lnTo>
                      <a:pt x="43507" y="74204"/>
                    </a:lnTo>
                    <a:lnTo>
                      <a:pt x="20127" y="110989"/>
                    </a:lnTo>
                    <a:lnTo>
                      <a:pt x="5229" y="152691"/>
                    </a:lnTo>
                    <a:lnTo>
                      <a:pt x="0" y="198120"/>
                    </a:lnTo>
                    <a:lnTo>
                      <a:pt x="5229" y="243548"/>
                    </a:lnTo>
                    <a:lnTo>
                      <a:pt x="20127" y="285250"/>
                    </a:lnTo>
                    <a:lnTo>
                      <a:pt x="43507" y="322035"/>
                    </a:lnTo>
                    <a:lnTo>
                      <a:pt x="74182" y="352716"/>
                    </a:lnTo>
                    <a:lnTo>
                      <a:pt x="110967" y="376103"/>
                    </a:lnTo>
                    <a:lnTo>
                      <a:pt x="152675" y="391007"/>
                    </a:lnTo>
                    <a:lnTo>
                      <a:pt x="198120" y="396240"/>
                    </a:lnTo>
                    <a:lnTo>
                      <a:pt x="243564" y="391007"/>
                    </a:lnTo>
                    <a:lnTo>
                      <a:pt x="285272" y="376103"/>
                    </a:lnTo>
                    <a:lnTo>
                      <a:pt x="322057" y="352716"/>
                    </a:lnTo>
                    <a:lnTo>
                      <a:pt x="352732" y="322035"/>
                    </a:lnTo>
                    <a:lnTo>
                      <a:pt x="376112" y="285250"/>
                    </a:lnTo>
                    <a:lnTo>
                      <a:pt x="391010" y="243548"/>
                    </a:lnTo>
                    <a:lnTo>
                      <a:pt x="396240" y="198120"/>
                    </a:lnTo>
                    <a:lnTo>
                      <a:pt x="391010" y="152691"/>
                    </a:lnTo>
                    <a:lnTo>
                      <a:pt x="376112" y="110989"/>
                    </a:lnTo>
                    <a:lnTo>
                      <a:pt x="352732" y="74204"/>
                    </a:lnTo>
                    <a:lnTo>
                      <a:pt x="322057" y="43523"/>
                    </a:lnTo>
                    <a:lnTo>
                      <a:pt x="285272" y="20136"/>
                    </a:lnTo>
                    <a:lnTo>
                      <a:pt x="243564" y="5232"/>
                    </a:lnTo>
                    <a:lnTo>
                      <a:pt x="198120" y="0"/>
                    </a:lnTo>
                    <a:close/>
                  </a:path>
                </a:pathLst>
              </a:custGeom>
              <a:solidFill>
                <a:srgbClr val="F05F57"/>
              </a:solidFill>
            </p:spPr>
            <p:txBody>
              <a:bodyPr wrap="square" lIns="0" tIns="0" rIns="0" bIns="0" rtlCol="0"/>
              <a:lstStyle/>
              <a:p>
                <a:pPr>
                  <a:lnSpc>
                    <a:spcPct val="80000"/>
                  </a:lnSpc>
                </a:pPr>
                <a:endParaRPr/>
              </a:p>
            </p:txBody>
          </p:sp>
          <p:sp>
            <p:nvSpPr>
              <p:cNvPr id="112" name="object 67">
                <a:extLst>
                  <a:ext uri="{FF2B5EF4-FFF2-40B4-BE49-F238E27FC236}">
                    <a16:creationId xmlns="" xmlns:a16="http://schemas.microsoft.com/office/drawing/2014/main" id="{01455688-50C0-4E66-B4FB-ACBD52E08AC9}"/>
                  </a:ext>
                </a:extLst>
              </p:cNvPr>
              <p:cNvSpPr txBox="1"/>
              <p:nvPr/>
            </p:nvSpPr>
            <p:spPr>
              <a:xfrm>
                <a:off x="7551434" y="3801809"/>
                <a:ext cx="99968" cy="190117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/>
              <a:p>
                <a:pPr marL="12700">
                  <a:lnSpc>
                    <a:spcPct val="80000"/>
                  </a:lnSpc>
                </a:pPr>
                <a:r>
                  <a:rPr sz="1400" dirty="0">
                    <a:solidFill>
                      <a:srgbClr val="FFFFFF"/>
                    </a:solidFill>
                    <a:latin typeface="Carlito"/>
                    <a:cs typeface="Carlito"/>
                  </a:rPr>
                  <a:t>4</a:t>
                </a:r>
                <a:endParaRPr sz="1400" dirty="0">
                  <a:latin typeface="Carlito"/>
                  <a:cs typeface="Carlito"/>
                </a:endParaRPr>
              </a:p>
            </p:txBody>
          </p:sp>
        </p:grpSp>
      </p:grpSp>
      <p:grpSp>
        <p:nvGrpSpPr>
          <p:cNvPr id="119" name="Group 118">
            <a:extLst>
              <a:ext uri="{FF2B5EF4-FFF2-40B4-BE49-F238E27FC236}">
                <a16:creationId xmlns="" xmlns:a16="http://schemas.microsoft.com/office/drawing/2014/main" id="{0D5431B4-75E5-4D2F-A964-D13114AE4C14}"/>
              </a:ext>
            </a:extLst>
          </p:cNvPr>
          <p:cNvGrpSpPr/>
          <p:nvPr/>
        </p:nvGrpSpPr>
        <p:grpSpPr>
          <a:xfrm>
            <a:off x="275265" y="1171382"/>
            <a:ext cx="3769640" cy="4438767"/>
            <a:chOff x="420130" y="1628821"/>
            <a:chExt cx="4913019" cy="4152937"/>
          </a:xfrm>
        </p:grpSpPr>
        <p:grpSp>
          <p:nvGrpSpPr>
            <p:cNvPr id="120" name="Group 119">
              <a:extLst>
                <a:ext uri="{FF2B5EF4-FFF2-40B4-BE49-F238E27FC236}">
                  <a16:creationId xmlns="" xmlns:a16="http://schemas.microsoft.com/office/drawing/2014/main" id="{9DC3A682-1E51-4C46-A3E0-D1F312F9EAF0}"/>
                </a:ext>
              </a:extLst>
            </p:cNvPr>
            <p:cNvGrpSpPr/>
            <p:nvPr/>
          </p:nvGrpSpPr>
          <p:grpSpPr>
            <a:xfrm>
              <a:off x="420130" y="1628821"/>
              <a:ext cx="4837196" cy="4152937"/>
              <a:chOff x="420130" y="1628821"/>
              <a:chExt cx="4837196" cy="4152937"/>
            </a:xfrm>
          </p:grpSpPr>
          <p:sp>
            <p:nvSpPr>
              <p:cNvPr id="133" name="Rectangle: Rounded Corners 132">
                <a:extLst>
                  <a:ext uri="{FF2B5EF4-FFF2-40B4-BE49-F238E27FC236}">
                    <a16:creationId xmlns="" xmlns:a16="http://schemas.microsoft.com/office/drawing/2014/main" id="{070B9E73-4281-4F1B-97F1-6B9FED6307D1}"/>
                  </a:ext>
                </a:extLst>
              </p:cNvPr>
              <p:cNvSpPr/>
              <p:nvPr/>
            </p:nvSpPr>
            <p:spPr>
              <a:xfrm>
                <a:off x="420130" y="2013527"/>
                <a:ext cx="4837196" cy="3768231"/>
              </a:xfrm>
              <a:prstGeom prst="roundRect">
                <a:avLst>
                  <a:gd name="adj" fmla="val 0"/>
                </a:avLst>
              </a:prstGeom>
              <a:noFill/>
              <a:ln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sz="2000" b="1"/>
              </a:p>
            </p:txBody>
          </p:sp>
          <p:sp>
            <p:nvSpPr>
              <p:cNvPr id="134" name="object 24">
                <a:extLst>
                  <a:ext uri="{FF2B5EF4-FFF2-40B4-BE49-F238E27FC236}">
                    <a16:creationId xmlns="" xmlns:a16="http://schemas.microsoft.com/office/drawing/2014/main" id="{EF513645-0F9E-4610-93B9-5AF9E12599DF}"/>
                  </a:ext>
                </a:extLst>
              </p:cNvPr>
              <p:cNvSpPr/>
              <p:nvPr/>
            </p:nvSpPr>
            <p:spPr>
              <a:xfrm>
                <a:off x="672719" y="2163915"/>
                <a:ext cx="396241" cy="396240"/>
              </a:xfrm>
              <a:custGeom>
                <a:avLst/>
                <a:gdLst/>
                <a:ahLst/>
                <a:cxnLst/>
                <a:rect l="l" t="t" r="r" b="b"/>
                <a:pathLst>
                  <a:path w="396240" h="396239">
                    <a:moveTo>
                      <a:pt x="198119" y="0"/>
                    </a:moveTo>
                    <a:lnTo>
                      <a:pt x="152691" y="5229"/>
                    </a:lnTo>
                    <a:lnTo>
                      <a:pt x="110989" y="20127"/>
                    </a:lnTo>
                    <a:lnTo>
                      <a:pt x="74204" y="43507"/>
                    </a:lnTo>
                    <a:lnTo>
                      <a:pt x="43523" y="74182"/>
                    </a:lnTo>
                    <a:lnTo>
                      <a:pt x="20136" y="110967"/>
                    </a:lnTo>
                    <a:lnTo>
                      <a:pt x="5232" y="152675"/>
                    </a:lnTo>
                    <a:lnTo>
                      <a:pt x="0" y="198120"/>
                    </a:lnTo>
                    <a:lnTo>
                      <a:pt x="5232" y="243564"/>
                    </a:lnTo>
                    <a:lnTo>
                      <a:pt x="20136" y="285272"/>
                    </a:lnTo>
                    <a:lnTo>
                      <a:pt x="43523" y="322057"/>
                    </a:lnTo>
                    <a:lnTo>
                      <a:pt x="74204" y="352732"/>
                    </a:lnTo>
                    <a:lnTo>
                      <a:pt x="110989" y="376112"/>
                    </a:lnTo>
                    <a:lnTo>
                      <a:pt x="152691" y="391010"/>
                    </a:lnTo>
                    <a:lnTo>
                      <a:pt x="198119" y="396240"/>
                    </a:lnTo>
                    <a:lnTo>
                      <a:pt x="243564" y="391010"/>
                    </a:lnTo>
                    <a:lnTo>
                      <a:pt x="285272" y="376112"/>
                    </a:lnTo>
                    <a:lnTo>
                      <a:pt x="322057" y="352732"/>
                    </a:lnTo>
                    <a:lnTo>
                      <a:pt x="352732" y="322057"/>
                    </a:lnTo>
                    <a:lnTo>
                      <a:pt x="376112" y="285272"/>
                    </a:lnTo>
                    <a:lnTo>
                      <a:pt x="391010" y="243564"/>
                    </a:lnTo>
                    <a:lnTo>
                      <a:pt x="396240" y="198120"/>
                    </a:lnTo>
                    <a:lnTo>
                      <a:pt x="391010" y="152675"/>
                    </a:lnTo>
                    <a:lnTo>
                      <a:pt x="376112" y="110967"/>
                    </a:lnTo>
                    <a:lnTo>
                      <a:pt x="352732" y="74182"/>
                    </a:lnTo>
                    <a:lnTo>
                      <a:pt x="322057" y="43507"/>
                    </a:lnTo>
                    <a:lnTo>
                      <a:pt x="285272" y="20127"/>
                    </a:lnTo>
                    <a:lnTo>
                      <a:pt x="243564" y="5229"/>
                    </a:lnTo>
                    <a:lnTo>
                      <a:pt x="198119" y="0"/>
                    </a:lnTo>
                    <a:close/>
                  </a:path>
                </a:pathLst>
              </a:custGeom>
              <a:solidFill>
                <a:srgbClr val="FF7764"/>
              </a:solidFill>
            </p:spPr>
            <p:txBody>
              <a:bodyPr wrap="square" lIns="0" tIns="0" rIns="0" bIns="0" rtlCol="0"/>
              <a:lstStyle/>
              <a:p>
                <a:endParaRPr b="1"/>
              </a:p>
            </p:txBody>
          </p:sp>
          <p:sp>
            <p:nvSpPr>
              <p:cNvPr id="135" name="object 26">
                <a:extLst>
                  <a:ext uri="{FF2B5EF4-FFF2-40B4-BE49-F238E27FC236}">
                    <a16:creationId xmlns="" xmlns:a16="http://schemas.microsoft.com/office/drawing/2014/main" id="{1E2996C4-D81A-4C9D-A16C-2B7870617BE1}"/>
                  </a:ext>
                </a:extLst>
              </p:cNvPr>
              <p:cNvSpPr txBox="1"/>
              <p:nvPr/>
            </p:nvSpPr>
            <p:spPr>
              <a:xfrm>
                <a:off x="4248673" y="4747420"/>
                <a:ext cx="868680" cy="198571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95"/>
                  </a:spcBef>
                  <a:tabLst>
                    <a:tab pos="601980" algn="l"/>
                  </a:tabLst>
                </a:pPr>
                <a:endParaRPr sz="1300" b="1" dirty="0">
                  <a:latin typeface="Carlito"/>
                  <a:cs typeface="Carlito"/>
                </a:endParaRPr>
              </a:p>
            </p:txBody>
          </p:sp>
          <p:grpSp>
            <p:nvGrpSpPr>
              <p:cNvPr id="137" name="Group 136">
                <a:extLst>
                  <a:ext uri="{FF2B5EF4-FFF2-40B4-BE49-F238E27FC236}">
                    <a16:creationId xmlns="" xmlns:a16="http://schemas.microsoft.com/office/drawing/2014/main" id="{B47EC2BA-8B66-45AC-A991-87F4B4EBE661}"/>
                  </a:ext>
                </a:extLst>
              </p:cNvPr>
              <p:cNvGrpSpPr/>
              <p:nvPr/>
            </p:nvGrpSpPr>
            <p:grpSpPr>
              <a:xfrm>
                <a:off x="808939" y="2098017"/>
                <a:ext cx="4309176" cy="572916"/>
                <a:chOff x="808939" y="2219937"/>
                <a:chExt cx="4309176" cy="572916"/>
              </a:xfrm>
            </p:grpSpPr>
            <p:sp>
              <p:nvSpPr>
                <p:cNvPr id="144" name="object 25">
                  <a:extLst>
                    <a:ext uri="{FF2B5EF4-FFF2-40B4-BE49-F238E27FC236}">
                      <a16:creationId xmlns="" xmlns:a16="http://schemas.microsoft.com/office/drawing/2014/main" id="{3F4791D7-2722-42CB-83B0-FE1467F3B605}"/>
                    </a:ext>
                  </a:extLst>
                </p:cNvPr>
                <p:cNvSpPr txBox="1"/>
                <p:nvPr/>
              </p:nvSpPr>
              <p:spPr>
                <a:xfrm>
                  <a:off x="1226810" y="2219937"/>
                  <a:ext cx="3891305" cy="572916"/>
                </a:xfrm>
                <a:prstGeom prst="rect">
                  <a:avLst/>
                </a:prstGeom>
              </p:spPr>
              <p:txBody>
                <a:bodyPr vert="horz" wrap="square" lIns="0" tIns="12065" rIns="0" bIns="0" rtlCol="0">
                  <a:spAutoFit/>
                </a:bodyPr>
                <a:lstStyle/>
                <a:p>
                  <a:pPr marL="12700">
                    <a:lnSpc>
                      <a:spcPct val="100000"/>
                    </a:lnSpc>
                    <a:spcBef>
                      <a:spcPts val="95"/>
                    </a:spcBef>
                  </a:pPr>
                  <a:r>
                    <a:rPr sz="1300" b="1" spc="-10" dirty="0" err="1">
                      <a:latin typeface="Carlito"/>
                      <a:cs typeface="Carlito"/>
                    </a:rPr>
                    <a:t>M</a:t>
                  </a:r>
                  <a:r>
                    <a:rPr lang="en-US" sz="1300" b="1" spc="-10" dirty="0" err="1">
                      <a:latin typeface="Carlito"/>
                      <a:cs typeface="Carlito"/>
                    </a:rPr>
                    <a:t>elakukan</a:t>
                  </a:r>
                  <a:r>
                    <a:rPr lang="en-US" sz="1300" b="1" spc="-10" dirty="0">
                      <a:latin typeface="Carlito"/>
                      <a:cs typeface="Carlito"/>
                    </a:rPr>
                    <a:t> </a:t>
                  </a:r>
                  <a:r>
                    <a:rPr lang="en-US" sz="1300" b="1" spc="-10" dirty="0" err="1">
                      <a:latin typeface="Carlito"/>
                      <a:cs typeface="Carlito"/>
                    </a:rPr>
                    <a:t>pencatatan</a:t>
                  </a:r>
                  <a:r>
                    <a:rPr lang="en-US" sz="1300" b="1" spc="-10" dirty="0">
                      <a:latin typeface="Carlito"/>
                      <a:cs typeface="Carlito"/>
                    </a:rPr>
                    <a:t> </a:t>
                  </a:r>
                  <a:r>
                    <a:rPr lang="en-US" sz="1300" b="1" spc="-10" dirty="0" err="1">
                      <a:latin typeface="Carlito"/>
                      <a:cs typeface="Carlito"/>
                    </a:rPr>
                    <a:t>dan</a:t>
                  </a:r>
                  <a:r>
                    <a:rPr lang="en-US" sz="1300" b="1" spc="-10" dirty="0">
                      <a:latin typeface="Carlito"/>
                      <a:cs typeface="Carlito"/>
                    </a:rPr>
                    <a:t> </a:t>
                  </a:r>
                  <a:r>
                    <a:rPr lang="en-US" sz="1300" b="1" spc="-10" dirty="0" err="1">
                      <a:latin typeface="Carlito"/>
                      <a:cs typeface="Carlito"/>
                    </a:rPr>
                    <a:t>penyusunan</a:t>
                  </a:r>
                  <a:r>
                    <a:rPr lang="en-US" sz="1300" b="1" spc="-10" dirty="0">
                      <a:latin typeface="Carlito"/>
                      <a:cs typeface="Carlito"/>
                    </a:rPr>
                    <a:t> </a:t>
                  </a:r>
                  <a:r>
                    <a:rPr lang="en-US" sz="1300" b="1" spc="-10" dirty="0" err="1">
                      <a:latin typeface="Carlito"/>
                      <a:cs typeface="Carlito"/>
                    </a:rPr>
                    <a:t>informasi</a:t>
                  </a:r>
                  <a:r>
                    <a:rPr lang="en-US" sz="1300" b="1" spc="-10" dirty="0">
                      <a:latin typeface="Carlito"/>
                      <a:cs typeface="Carlito"/>
                    </a:rPr>
                    <a:t> </a:t>
                  </a:r>
                  <a:r>
                    <a:rPr lang="en-US" sz="1300" b="1" spc="-10" dirty="0" err="1">
                      <a:latin typeface="Carlito"/>
                      <a:cs typeface="Carlito"/>
                    </a:rPr>
                    <a:t>tentang</a:t>
                  </a:r>
                  <a:r>
                    <a:rPr lang="en-US" sz="1300" b="1" spc="-10" dirty="0">
                      <a:latin typeface="Carlito"/>
                      <a:cs typeface="Carlito"/>
                    </a:rPr>
                    <a:t> </a:t>
                  </a:r>
                  <a:r>
                    <a:rPr lang="en-US" sz="1300" b="1" spc="-10" dirty="0" err="1">
                      <a:latin typeface="Carlito"/>
                      <a:cs typeface="Carlito"/>
                    </a:rPr>
                    <a:t>kekayaan</a:t>
                  </a:r>
                  <a:r>
                    <a:rPr lang="en-US" sz="1300" b="1" spc="-10" dirty="0">
                      <a:latin typeface="Carlito"/>
                      <a:cs typeface="Carlito"/>
                    </a:rPr>
                    <a:t> </a:t>
                  </a:r>
                  <a:r>
                    <a:rPr lang="en-US" sz="1300" b="1" spc="-10" dirty="0" err="1">
                      <a:latin typeface="Carlito"/>
                      <a:cs typeface="Carlito"/>
                    </a:rPr>
                    <a:t>dan</a:t>
                  </a:r>
                  <a:r>
                    <a:rPr lang="en-US" sz="1300" b="1" spc="-10" dirty="0">
                      <a:latin typeface="Carlito"/>
                      <a:cs typeface="Carlito"/>
                    </a:rPr>
                    <a:t> </a:t>
                  </a:r>
                  <a:r>
                    <a:rPr lang="en-US" sz="1300" b="1" spc="-10" dirty="0" err="1">
                      <a:latin typeface="Carlito"/>
                      <a:cs typeface="Carlito"/>
                    </a:rPr>
                    <a:t>kewajiban</a:t>
                  </a:r>
                  <a:r>
                    <a:rPr lang="en-US" sz="1300" b="1" spc="-10" dirty="0">
                      <a:latin typeface="Carlito"/>
                      <a:cs typeface="Carlito"/>
                    </a:rPr>
                    <a:t> </a:t>
                  </a:r>
                  <a:r>
                    <a:rPr lang="en-US" sz="1300" b="1" spc="-10" dirty="0" err="1">
                      <a:latin typeface="Carlito"/>
                      <a:cs typeface="Carlito"/>
                    </a:rPr>
                    <a:t>Koperasi</a:t>
                  </a:r>
                  <a:r>
                    <a:rPr sz="1300" b="1" spc="-5" dirty="0">
                      <a:latin typeface="Carlito"/>
                      <a:cs typeface="Carlito"/>
                    </a:rPr>
                    <a:t>;</a:t>
                  </a:r>
                  <a:endParaRPr sz="1300" b="1" dirty="0">
                    <a:latin typeface="Carlito"/>
                    <a:cs typeface="Carlito"/>
                  </a:endParaRPr>
                </a:p>
              </p:txBody>
            </p:sp>
            <p:sp>
              <p:nvSpPr>
                <p:cNvPr id="145" name="object 29">
                  <a:extLst>
                    <a:ext uri="{FF2B5EF4-FFF2-40B4-BE49-F238E27FC236}">
                      <a16:creationId xmlns="" xmlns:a16="http://schemas.microsoft.com/office/drawing/2014/main" id="{7C0DE8F8-AB09-4AF6-8E4A-E3E9A02EC457}"/>
                    </a:ext>
                  </a:extLst>
                </p:cNvPr>
                <p:cNvSpPr txBox="1"/>
                <p:nvPr/>
              </p:nvSpPr>
              <p:spPr>
                <a:xfrm>
                  <a:off x="808939" y="2353108"/>
                  <a:ext cx="116205" cy="213569"/>
                </a:xfrm>
                <a:prstGeom prst="rect">
                  <a:avLst/>
                </a:prstGeom>
              </p:spPr>
              <p:txBody>
                <a:bodyPr vert="horz" wrap="square" lIns="0" tIns="12700" rIns="0" bIns="0" rtlCol="0">
                  <a:spAutoFit/>
                </a:bodyPr>
                <a:lstStyle/>
                <a:p>
                  <a:pPr marL="12700">
                    <a:lnSpc>
                      <a:spcPct val="100000"/>
                    </a:lnSpc>
                    <a:spcBef>
                      <a:spcPts val="100"/>
                    </a:spcBef>
                  </a:pPr>
                  <a:r>
                    <a:rPr sz="1400" b="1" dirty="0">
                      <a:solidFill>
                        <a:srgbClr val="FFFFFF"/>
                      </a:solidFill>
                      <a:latin typeface="Carlito"/>
                      <a:cs typeface="Carlito"/>
                    </a:rPr>
                    <a:t>1</a:t>
                  </a:r>
                  <a:endParaRPr sz="1400" b="1" dirty="0">
                    <a:latin typeface="Carlito"/>
                    <a:cs typeface="Carlito"/>
                  </a:endParaRPr>
                </a:p>
              </p:txBody>
            </p:sp>
          </p:grpSp>
          <p:grpSp>
            <p:nvGrpSpPr>
              <p:cNvPr id="138" name="Group 137">
                <a:extLst>
                  <a:ext uri="{FF2B5EF4-FFF2-40B4-BE49-F238E27FC236}">
                    <a16:creationId xmlns="" xmlns:a16="http://schemas.microsoft.com/office/drawing/2014/main" id="{5DE94D8A-F048-4549-96B5-E1D196778A4A}"/>
                  </a:ext>
                </a:extLst>
              </p:cNvPr>
              <p:cNvGrpSpPr/>
              <p:nvPr/>
            </p:nvGrpSpPr>
            <p:grpSpPr>
              <a:xfrm>
                <a:off x="704383" y="4042033"/>
                <a:ext cx="396240" cy="394970"/>
                <a:chOff x="704383" y="4102993"/>
                <a:chExt cx="396240" cy="394970"/>
              </a:xfrm>
            </p:grpSpPr>
            <p:sp>
              <p:nvSpPr>
                <p:cNvPr id="142" name="object 34">
                  <a:extLst>
                    <a:ext uri="{FF2B5EF4-FFF2-40B4-BE49-F238E27FC236}">
                      <a16:creationId xmlns="" xmlns:a16="http://schemas.microsoft.com/office/drawing/2014/main" id="{8E107999-5E82-47E7-8B11-B98071B80AB4}"/>
                    </a:ext>
                  </a:extLst>
                </p:cNvPr>
                <p:cNvSpPr/>
                <p:nvPr/>
              </p:nvSpPr>
              <p:spPr>
                <a:xfrm>
                  <a:off x="704383" y="4102993"/>
                  <a:ext cx="396240" cy="3949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6240" h="394970">
                      <a:moveTo>
                        <a:pt x="198119" y="0"/>
                      </a:moveTo>
                      <a:lnTo>
                        <a:pt x="152691" y="5214"/>
                      </a:lnTo>
                      <a:lnTo>
                        <a:pt x="110989" y="20065"/>
                      </a:lnTo>
                      <a:lnTo>
                        <a:pt x="74204" y="43367"/>
                      </a:lnTo>
                      <a:lnTo>
                        <a:pt x="43523" y="73933"/>
                      </a:lnTo>
                      <a:lnTo>
                        <a:pt x="20136" y="110578"/>
                      </a:lnTo>
                      <a:lnTo>
                        <a:pt x="5232" y="152115"/>
                      </a:lnTo>
                      <a:lnTo>
                        <a:pt x="0" y="197358"/>
                      </a:lnTo>
                      <a:lnTo>
                        <a:pt x="5232" y="242600"/>
                      </a:lnTo>
                      <a:lnTo>
                        <a:pt x="20136" y="284137"/>
                      </a:lnTo>
                      <a:lnTo>
                        <a:pt x="43523" y="320782"/>
                      </a:lnTo>
                      <a:lnTo>
                        <a:pt x="74204" y="351348"/>
                      </a:lnTo>
                      <a:lnTo>
                        <a:pt x="110989" y="374650"/>
                      </a:lnTo>
                      <a:lnTo>
                        <a:pt x="152691" y="389501"/>
                      </a:lnTo>
                      <a:lnTo>
                        <a:pt x="198119" y="394716"/>
                      </a:lnTo>
                      <a:lnTo>
                        <a:pt x="243564" y="389501"/>
                      </a:lnTo>
                      <a:lnTo>
                        <a:pt x="285272" y="374650"/>
                      </a:lnTo>
                      <a:lnTo>
                        <a:pt x="322057" y="351348"/>
                      </a:lnTo>
                      <a:lnTo>
                        <a:pt x="352732" y="320782"/>
                      </a:lnTo>
                      <a:lnTo>
                        <a:pt x="376112" y="284137"/>
                      </a:lnTo>
                      <a:lnTo>
                        <a:pt x="391010" y="242600"/>
                      </a:lnTo>
                      <a:lnTo>
                        <a:pt x="396240" y="197358"/>
                      </a:lnTo>
                      <a:lnTo>
                        <a:pt x="391010" y="152115"/>
                      </a:lnTo>
                      <a:lnTo>
                        <a:pt x="376112" y="110578"/>
                      </a:lnTo>
                      <a:lnTo>
                        <a:pt x="352732" y="73933"/>
                      </a:lnTo>
                      <a:lnTo>
                        <a:pt x="322057" y="43367"/>
                      </a:lnTo>
                      <a:lnTo>
                        <a:pt x="285272" y="20065"/>
                      </a:lnTo>
                      <a:lnTo>
                        <a:pt x="243564" y="5214"/>
                      </a:lnTo>
                      <a:lnTo>
                        <a:pt x="198119" y="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</p:spPr>
              <p:txBody>
                <a:bodyPr wrap="square" lIns="0" tIns="0" rIns="0" bIns="0" rtlCol="0"/>
                <a:lstStyle/>
                <a:p>
                  <a:endParaRPr b="1"/>
                </a:p>
              </p:txBody>
            </p:sp>
            <p:sp>
              <p:nvSpPr>
                <p:cNvPr id="143" name="object 35">
                  <a:extLst>
                    <a:ext uri="{FF2B5EF4-FFF2-40B4-BE49-F238E27FC236}">
                      <a16:creationId xmlns="" xmlns:a16="http://schemas.microsoft.com/office/drawing/2014/main" id="{206C2305-0D4F-4708-B1F6-F6857D258E06}"/>
                    </a:ext>
                  </a:extLst>
                </p:cNvPr>
                <p:cNvSpPr txBox="1"/>
                <p:nvPr/>
              </p:nvSpPr>
              <p:spPr>
                <a:xfrm>
                  <a:off x="826204" y="4155169"/>
                  <a:ext cx="116205" cy="213569"/>
                </a:xfrm>
                <a:prstGeom prst="rect">
                  <a:avLst/>
                </a:prstGeom>
              </p:spPr>
              <p:txBody>
                <a:bodyPr vert="horz" wrap="square" lIns="0" tIns="12700" rIns="0" bIns="0" rtlCol="0">
                  <a:spAutoFit/>
                </a:bodyPr>
                <a:lstStyle/>
                <a:p>
                  <a:pPr marL="12700">
                    <a:lnSpc>
                      <a:spcPct val="100000"/>
                    </a:lnSpc>
                    <a:spcBef>
                      <a:spcPts val="100"/>
                    </a:spcBef>
                  </a:pPr>
                  <a:r>
                    <a:rPr sz="1400" b="1" dirty="0">
                      <a:solidFill>
                        <a:srgbClr val="FFFFFF"/>
                      </a:solidFill>
                      <a:latin typeface="Carlito"/>
                      <a:cs typeface="Carlito"/>
                    </a:rPr>
                    <a:t>4</a:t>
                  </a:r>
                  <a:endParaRPr sz="1400" b="1" dirty="0">
                    <a:latin typeface="Carlito"/>
                    <a:cs typeface="Carlito"/>
                  </a:endParaRPr>
                </a:p>
              </p:txBody>
            </p:sp>
          </p:grpSp>
          <p:sp>
            <p:nvSpPr>
              <p:cNvPr id="139" name="object 38">
                <a:extLst>
                  <a:ext uri="{FF2B5EF4-FFF2-40B4-BE49-F238E27FC236}">
                    <a16:creationId xmlns="" xmlns:a16="http://schemas.microsoft.com/office/drawing/2014/main" id="{D2B9CAD4-29B2-4357-B177-B0E55C65833A}"/>
                  </a:ext>
                </a:extLst>
              </p:cNvPr>
              <p:cNvSpPr/>
              <p:nvPr/>
            </p:nvSpPr>
            <p:spPr>
              <a:xfrm>
                <a:off x="1009156" y="1628821"/>
                <a:ext cx="3930650" cy="357325"/>
              </a:xfrm>
              <a:custGeom>
                <a:avLst/>
                <a:gdLst/>
                <a:ahLst/>
                <a:cxnLst/>
                <a:rect l="l" t="t" r="r" b="b"/>
                <a:pathLst>
                  <a:path w="3930650" h="292735">
                    <a:moveTo>
                      <a:pt x="3798316" y="0"/>
                    </a:moveTo>
                    <a:lnTo>
                      <a:pt x="146304" y="0"/>
                    </a:lnTo>
                    <a:lnTo>
                      <a:pt x="100062" y="7461"/>
                    </a:lnTo>
                    <a:lnTo>
                      <a:pt x="59900" y="28236"/>
                    </a:lnTo>
                    <a:lnTo>
                      <a:pt x="28229" y="59911"/>
                    </a:lnTo>
                    <a:lnTo>
                      <a:pt x="7459" y="100071"/>
                    </a:lnTo>
                    <a:lnTo>
                      <a:pt x="0" y="146303"/>
                    </a:lnTo>
                    <a:lnTo>
                      <a:pt x="7459" y="192536"/>
                    </a:lnTo>
                    <a:lnTo>
                      <a:pt x="28229" y="232696"/>
                    </a:lnTo>
                    <a:lnTo>
                      <a:pt x="59900" y="264371"/>
                    </a:lnTo>
                    <a:lnTo>
                      <a:pt x="100062" y="285146"/>
                    </a:lnTo>
                    <a:lnTo>
                      <a:pt x="146304" y="292608"/>
                    </a:lnTo>
                    <a:lnTo>
                      <a:pt x="3798316" y="292608"/>
                    </a:lnTo>
                    <a:lnTo>
                      <a:pt x="3840045" y="285869"/>
                    </a:lnTo>
                    <a:lnTo>
                      <a:pt x="3876300" y="267110"/>
                    </a:lnTo>
                    <a:lnTo>
                      <a:pt x="3904898" y="238512"/>
                    </a:lnTo>
                    <a:lnTo>
                      <a:pt x="3923657" y="202257"/>
                    </a:lnTo>
                    <a:lnTo>
                      <a:pt x="3930396" y="160527"/>
                    </a:lnTo>
                    <a:lnTo>
                      <a:pt x="3930396" y="132079"/>
                    </a:lnTo>
                    <a:lnTo>
                      <a:pt x="3923657" y="90350"/>
                    </a:lnTo>
                    <a:lnTo>
                      <a:pt x="3904898" y="54095"/>
                    </a:lnTo>
                    <a:lnTo>
                      <a:pt x="3876300" y="25497"/>
                    </a:lnTo>
                    <a:lnTo>
                      <a:pt x="3840045" y="6738"/>
                    </a:lnTo>
                    <a:lnTo>
                      <a:pt x="3798316" y="0"/>
                    </a:lnTo>
                    <a:close/>
                  </a:path>
                </a:pathLst>
              </a:custGeom>
              <a:solidFill>
                <a:srgbClr val="2F528F"/>
              </a:solidFill>
            </p:spPr>
            <p:txBody>
              <a:bodyPr wrap="square" lIns="0" tIns="0" rIns="0" bIns="0" rtlCol="0"/>
              <a:lstStyle/>
              <a:p>
                <a:endParaRPr b="1"/>
              </a:p>
            </p:txBody>
          </p:sp>
          <p:sp>
            <p:nvSpPr>
              <p:cNvPr id="140" name="object 39">
                <a:extLst>
                  <a:ext uri="{FF2B5EF4-FFF2-40B4-BE49-F238E27FC236}">
                    <a16:creationId xmlns="" xmlns:a16="http://schemas.microsoft.com/office/drawing/2014/main" id="{92A55881-82D7-4089-B533-1CA0241A8339}"/>
                  </a:ext>
                </a:extLst>
              </p:cNvPr>
              <p:cNvSpPr txBox="1"/>
              <p:nvPr/>
            </p:nvSpPr>
            <p:spPr>
              <a:xfrm>
                <a:off x="1867297" y="1669865"/>
                <a:ext cx="2528748" cy="214169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5"/>
                  </a:spcBef>
                </a:pPr>
                <a:r>
                  <a:rPr lang="en-US" sz="1400" b="1" dirty="0" err="1">
                    <a:solidFill>
                      <a:schemeClr val="bg1"/>
                    </a:solidFill>
                    <a:latin typeface="Carlito"/>
                    <a:cs typeface="Carlito"/>
                  </a:rPr>
                  <a:t>Tugas</a:t>
                </a:r>
                <a:r>
                  <a:rPr lang="en-US" sz="1400" b="1" dirty="0">
                    <a:solidFill>
                      <a:schemeClr val="bg1"/>
                    </a:solidFill>
                    <a:latin typeface="Carlito"/>
                    <a:cs typeface="Carlito"/>
                  </a:rPr>
                  <a:t> Tim </a:t>
                </a:r>
                <a:r>
                  <a:rPr lang="en-US" sz="1400" b="1" dirty="0" err="1">
                    <a:solidFill>
                      <a:schemeClr val="bg1"/>
                    </a:solidFill>
                    <a:latin typeface="Carlito"/>
                    <a:cs typeface="Carlito"/>
                  </a:rPr>
                  <a:t>Penyelesai</a:t>
                </a:r>
                <a:endParaRPr sz="1400" b="1" dirty="0">
                  <a:solidFill>
                    <a:schemeClr val="bg1"/>
                  </a:solidFill>
                  <a:latin typeface="Carlito"/>
                  <a:cs typeface="Carlito"/>
                </a:endParaRPr>
              </a:p>
            </p:txBody>
          </p:sp>
        </p:grpSp>
        <p:grpSp>
          <p:nvGrpSpPr>
            <p:cNvPr id="121" name="Group 120">
              <a:extLst>
                <a:ext uri="{FF2B5EF4-FFF2-40B4-BE49-F238E27FC236}">
                  <a16:creationId xmlns="" xmlns:a16="http://schemas.microsoft.com/office/drawing/2014/main" id="{11109696-3DDC-42A4-9DC0-9165314792FE}"/>
                </a:ext>
              </a:extLst>
            </p:cNvPr>
            <p:cNvGrpSpPr/>
            <p:nvPr/>
          </p:nvGrpSpPr>
          <p:grpSpPr>
            <a:xfrm>
              <a:off x="704383" y="2858660"/>
              <a:ext cx="4478904" cy="460733"/>
              <a:chOff x="704383" y="2960260"/>
              <a:chExt cx="4478904" cy="460733"/>
            </a:xfrm>
          </p:grpSpPr>
          <p:sp>
            <p:nvSpPr>
              <p:cNvPr id="130" name="object 30">
                <a:extLst>
                  <a:ext uri="{FF2B5EF4-FFF2-40B4-BE49-F238E27FC236}">
                    <a16:creationId xmlns="" xmlns:a16="http://schemas.microsoft.com/office/drawing/2014/main" id="{57FFCA15-7076-4124-B429-331D49C8C710}"/>
                  </a:ext>
                </a:extLst>
              </p:cNvPr>
              <p:cNvSpPr/>
              <p:nvPr/>
            </p:nvSpPr>
            <p:spPr>
              <a:xfrm>
                <a:off x="704383" y="2992442"/>
                <a:ext cx="396241" cy="396240"/>
              </a:xfrm>
              <a:custGeom>
                <a:avLst/>
                <a:gdLst/>
                <a:ahLst/>
                <a:cxnLst/>
                <a:rect l="l" t="t" r="r" b="b"/>
                <a:pathLst>
                  <a:path w="396240" h="396239">
                    <a:moveTo>
                      <a:pt x="198119" y="0"/>
                    </a:moveTo>
                    <a:lnTo>
                      <a:pt x="152691" y="5229"/>
                    </a:lnTo>
                    <a:lnTo>
                      <a:pt x="110989" y="20127"/>
                    </a:lnTo>
                    <a:lnTo>
                      <a:pt x="74204" y="43507"/>
                    </a:lnTo>
                    <a:lnTo>
                      <a:pt x="43523" y="74182"/>
                    </a:lnTo>
                    <a:lnTo>
                      <a:pt x="20136" y="110967"/>
                    </a:lnTo>
                    <a:lnTo>
                      <a:pt x="5232" y="152675"/>
                    </a:lnTo>
                    <a:lnTo>
                      <a:pt x="0" y="198119"/>
                    </a:lnTo>
                    <a:lnTo>
                      <a:pt x="5232" y="243564"/>
                    </a:lnTo>
                    <a:lnTo>
                      <a:pt x="20136" y="285272"/>
                    </a:lnTo>
                    <a:lnTo>
                      <a:pt x="43523" y="322057"/>
                    </a:lnTo>
                    <a:lnTo>
                      <a:pt x="74204" y="352732"/>
                    </a:lnTo>
                    <a:lnTo>
                      <a:pt x="110989" y="376112"/>
                    </a:lnTo>
                    <a:lnTo>
                      <a:pt x="152691" y="391010"/>
                    </a:lnTo>
                    <a:lnTo>
                      <a:pt x="198119" y="396240"/>
                    </a:lnTo>
                    <a:lnTo>
                      <a:pt x="243564" y="391010"/>
                    </a:lnTo>
                    <a:lnTo>
                      <a:pt x="285272" y="376112"/>
                    </a:lnTo>
                    <a:lnTo>
                      <a:pt x="322057" y="352732"/>
                    </a:lnTo>
                    <a:lnTo>
                      <a:pt x="352732" y="322057"/>
                    </a:lnTo>
                    <a:lnTo>
                      <a:pt x="376112" y="285272"/>
                    </a:lnTo>
                    <a:lnTo>
                      <a:pt x="391010" y="243564"/>
                    </a:lnTo>
                    <a:lnTo>
                      <a:pt x="396240" y="198119"/>
                    </a:lnTo>
                    <a:lnTo>
                      <a:pt x="391010" y="152675"/>
                    </a:lnTo>
                    <a:lnTo>
                      <a:pt x="376112" y="110967"/>
                    </a:lnTo>
                    <a:lnTo>
                      <a:pt x="352732" y="74182"/>
                    </a:lnTo>
                    <a:lnTo>
                      <a:pt x="322057" y="43507"/>
                    </a:lnTo>
                    <a:lnTo>
                      <a:pt x="285272" y="20127"/>
                    </a:lnTo>
                    <a:lnTo>
                      <a:pt x="243564" y="5229"/>
                    </a:lnTo>
                    <a:lnTo>
                      <a:pt x="198119" y="0"/>
                    </a:lnTo>
                    <a:close/>
                  </a:path>
                </a:pathLst>
              </a:custGeom>
              <a:solidFill>
                <a:srgbClr val="5B9BD4"/>
              </a:solidFill>
            </p:spPr>
            <p:txBody>
              <a:bodyPr wrap="square" lIns="0" tIns="0" rIns="0" bIns="0" rtlCol="0"/>
              <a:lstStyle/>
              <a:p>
                <a:endParaRPr b="1"/>
              </a:p>
            </p:txBody>
          </p:sp>
          <p:sp>
            <p:nvSpPr>
              <p:cNvPr id="131" name="object 31">
                <a:extLst>
                  <a:ext uri="{FF2B5EF4-FFF2-40B4-BE49-F238E27FC236}">
                    <a16:creationId xmlns="" xmlns:a16="http://schemas.microsoft.com/office/drawing/2014/main" id="{D9F3FC76-54FA-4CE6-8EF8-E58F4CEE16F0}"/>
                  </a:ext>
                </a:extLst>
              </p:cNvPr>
              <p:cNvSpPr txBox="1"/>
              <p:nvPr/>
            </p:nvSpPr>
            <p:spPr>
              <a:xfrm>
                <a:off x="826204" y="3043852"/>
                <a:ext cx="116205" cy="213569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1400" b="1" dirty="0">
                    <a:solidFill>
                      <a:srgbClr val="FFFFFF"/>
                    </a:solidFill>
                    <a:latin typeface="Carlito"/>
                    <a:cs typeface="Carlito"/>
                  </a:rPr>
                  <a:t>2</a:t>
                </a:r>
                <a:endParaRPr sz="1400" b="1" dirty="0">
                  <a:latin typeface="Carlito"/>
                  <a:cs typeface="Carlito"/>
                </a:endParaRPr>
              </a:p>
            </p:txBody>
          </p:sp>
          <p:sp>
            <p:nvSpPr>
              <p:cNvPr id="132" name="TextBox 131">
                <a:extLst>
                  <a:ext uri="{FF2B5EF4-FFF2-40B4-BE49-F238E27FC236}">
                    <a16:creationId xmlns="" xmlns:a16="http://schemas.microsoft.com/office/drawing/2014/main" id="{72F31F25-F617-4E51-984A-CF7DA83763F8}"/>
                  </a:ext>
                </a:extLst>
              </p:cNvPr>
              <p:cNvSpPr txBox="1"/>
              <p:nvPr/>
            </p:nvSpPr>
            <p:spPr>
              <a:xfrm>
                <a:off x="1195037" y="2960260"/>
                <a:ext cx="3988250" cy="4607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2700" marR="5080">
                  <a:lnSpc>
                    <a:spcPct val="100000"/>
                  </a:lnSpc>
                  <a:spcBef>
                    <a:spcPts val="780"/>
                  </a:spcBef>
                </a:pPr>
                <a:r>
                  <a:rPr lang="en-ID" sz="1300" b="1" spc="-10" dirty="0" err="1">
                    <a:latin typeface="Carlito"/>
                    <a:cs typeface="Carlito"/>
                  </a:rPr>
                  <a:t>Mengumpulkan</a:t>
                </a:r>
                <a:r>
                  <a:rPr lang="en-ID" sz="1300" b="1" spc="-10" dirty="0">
                    <a:latin typeface="Carlito"/>
                    <a:cs typeface="Carlito"/>
                  </a:rPr>
                  <a:t> </a:t>
                </a:r>
                <a:r>
                  <a:rPr lang="en-ID" sz="1300" b="1" spc="-10" dirty="0" err="1">
                    <a:latin typeface="Carlito"/>
                    <a:cs typeface="Carlito"/>
                  </a:rPr>
                  <a:t>segala</a:t>
                </a:r>
                <a:r>
                  <a:rPr lang="en-ID" sz="1300" b="1" spc="-10" dirty="0">
                    <a:latin typeface="Carlito"/>
                    <a:cs typeface="Carlito"/>
                  </a:rPr>
                  <a:t> </a:t>
                </a:r>
                <a:r>
                  <a:rPr lang="en-ID" sz="1300" b="1" spc="-10" dirty="0" err="1">
                    <a:latin typeface="Carlito"/>
                    <a:cs typeface="Carlito"/>
                  </a:rPr>
                  <a:t>keterangan</a:t>
                </a:r>
                <a:r>
                  <a:rPr lang="en-ID" sz="1300" b="1" spc="-10" dirty="0">
                    <a:latin typeface="Carlito"/>
                    <a:cs typeface="Carlito"/>
                  </a:rPr>
                  <a:t> yang </a:t>
                </a:r>
                <a:r>
                  <a:rPr lang="en-ID" sz="1300" b="1" spc="-10" dirty="0" err="1">
                    <a:latin typeface="Carlito"/>
                    <a:cs typeface="Carlito"/>
                  </a:rPr>
                  <a:t>diperlukan</a:t>
                </a:r>
                <a:r>
                  <a:rPr lang="en-ID" sz="1300" b="1" spc="-5" dirty="0">
                    <a:latin typeface="Carlito"/>
                    <a:cs typeface="Carlito"/>
                  </a:rPr>
                  <a:t>;</a:t>
                </a:r>
                <a:endParaRPr lang="en-ID" sz="1300" b="1" dirty="0">
                  <a:latin typeface="Carlito"/>
                  <a:cs typeface="Carlito"/>
                </a:endParaRPr>
              </a:p>
            </p:txBody>
          </p:sp>
        </p:grpSp>
        <p:grpSp>
          <p:nvGrpSpPr>
            <p:cNvPr id="122" name="Group 121">
              <a:extLst>
                <a:ext uri="{FF2B5EF4-FFF2-40B4-BE49-F238E27FC236}">
                  <a16:creationId xmlns="" xmlns:a16="http://schemas.microsoft.com/office/drawing/2014/main" id="{E87A2CEB-4E5E-4913-B41E-FCE2EAA61DFD}"/>
                </a:ext>
              </a:extLst>
            </p:cNvPr>
            <p:cNvGrpSpPr/>
            <p:nvPr/>
          </p:nvGrpSpPr>
          <p:grpSpPr>
            <a:xfrm>
              <a:off x="704381" y="3425665"/>
              <a:ext cx="4628768" cy="563678"/>
              <a:chOff x="704381" y="3425665"/>
              <a:chExt cx="4628768" cy="563678"/>
            </a:xfrm>
          </p:grpSpPr>
          <p:sp>
            <p:nvSpPr>
              <p:cNvPr id="127" name="object 32">
                <a:extLst>
                  <a:ext uri="{FF2B5EF4-FFF2-40B4-BE49-F238E27FC236}">
                    <a16:creationId xmlns="" xmlns:a16="http://schemas.microsoft.com/office/drawing/2014/main" id="{84396F01-47A7-4993-BC3D-E9179486E6FE}"/>
                  </a:ext>
                </a:extLst>
              </p:cNvPr>
              <p:cNvSpPr/>
              <p:nvPr/>
            </p:nvSpPr>
            <p:spPr>
              <a:xfrm>
                <a:off x="704381" y="3440775"/>
                <a:ext cx="396241" cy="396240"/>
              </a:xfrm>
              <a:custGeom>
                <a:avLst/>
                <a:gdLst/>
                <a:ahLst/>
                <a:cxnLst/>
                <a:rect l="l" t="t" r="r" b="b"/>
                <a:pathLst>
                  <a:path w="396240" h="396239">
                    <a:moveTo>
                      <a:pt x="198119" y="0"/>
                    </a:moveTo>
                    <a:lnTo>
                      <a:pt x="152691" y="5229"/>
                    </a:lnTo>
                    <a:lnTo>
                      <a:pt x="110989" y="20127"/>
                    </a:lnTo>
                    <a:lnTo>
                      <a:pt x="74204" y="43507"/>
                    </a:lnTo>
                    <a:lnTo>
                      <a:pt x="43523" y="74182"/>
                    </a:lnTo>
                    <a:lnTo>
                      <a:pt x="20136" y="110967"/>
                    </a:lnTo>
                    <a:lnTo>
                      <a:pt x="5232" y="152675"/>
                    </a:lnTo>
                    <a:lnTo>
                      <a:pt x="0" y="198119"/>
                    </a:lnTo>
                    <a:lnTo>
                      <a:pt x="5232" y="243564"/>
                    </a:lnTo>
                    <a:lnTo>
                      <a:pt x="20136" y="285272"/>
                    </a:lnTo>
                    <a:lnTo>
                      <a:pt x="43523" y="322057"/>
                    </a:lnTo>
                    <a:lnTo>
                      <a:pt x="74204" y="352732"/>
                    </a:lnTo>
                    <a:lnTo>
                      <a:pt x="110989" y="376112"/>
                    </a:lnTo>
                    <a:lnTo>
                      <a:pt x="152691" y="391010"/>
                    </a:lnTo>
                    <a:lnTo>
                      <a:pt x="198119" y="396240"/>
                    </a:lnTo>
                    <a:lnTo>
                      <a:pt x="243564" y="391010"/>
                    </a:lnTo>
                    <a:lnTo>
                      <a:pt x="285272" y="376112"/>
                    </a:lnTo>
                    <a:lnTo>
                      <a:pt x="322057" y="352732"/>
                    </a:lnTo>
                    <a:lnTo>
                      <a:pt x="352732" y="322057"/>
                    </a:lnTo>
                    <a:lnTo>
                      <a:pt x="376112" y="285272"/>
                    </a:lnTo>
                    <a:lnTo>
                      <a:pt x="391010" y="243564"/>
                    </a:lnTo>
                    <a:lnTo>
                      <a:pt x="396240" y="198119"/>
                    </a:lnTo>
                    <a:lnTo>
                      <a:pt x="391010" y="152675"/>
                    </a:lnTo>
                    <a:lnTo>
                      <a:pt x="376112" y="110967"/>
                    </a:lnTo>
                    <a:lnTo>
                      <a:pt x="352732" y="74182"/>
                    </a:lnTo>
                    <a:lnTo>
                      <a:pt x="322057" y="43507"/>
                    </a:lnTo>
                    <a:lnTo>
                      <a:pt x="285272" y="20127"/>
                    </a:lnTo>
                    <a:lnTo>
                      <a:pt x="243564" y="5229"/>
                    </a:lnTo>
                    <a:lnTo>
                      <a:pt x="198119" y="0"/>
                    </a:lnTo>
                    <a:close/>
                  </a:path>
                </a:pathLst>
              </a:custGeom>
              <a:solidFill>
                <a:srgbClr val="6FAC46"/>
              </a:solidFill>
            </p:spPr>
            <p:txBody>
              <a:bodyPr wrap="square" lIns="0" tIns="0" rIns="0" bIns="0" rtlCol="0"/>
              <a:lstStyle/>
              <a:p>
                <a:endParaRPr b="1"/>
              </a:p>
            </p:txBody>
          </p:sp>
          <p:sp>
            <p:nvSpPr>
              <p:cNvPr id="128" name="object 33">
                <a:extLst>
                  <a:ext uri="{FF2B5EF4-FFF2-40B4-BE49-F238E27FC236}">
                    <a16:creationId xmlns="" xmlns:a16="http://schemas.microsoft.com/office/drawing/2014/main" id="{2C3D2E45-1EF5-484B-9C4A-0A6C2E27FD7B}"/>
                  </a:ext>
                </a:extLst>
              </p:cNvPr>
              <p:cNvSpPr txBox="1"/>
              <p:nvPr/>
            </p:nvSpPr>
            <p:spPr>
              <a:xfrm>
                <a:off x="826204" y="3492833"/>
                <a:ext cx="116205" cy="213569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1400" b="1" dirty="0">
                    <a:solidFill>
                      <a:srgbClr val="FFFFFF"/>
                    </a:solidFill>
                    <a:latin typeface="Carlito"/>
                    <a:cs typeface="Carlito"/>
                  </a:rPr>
                  <a:t>3</a:t>
                </a:r>
                <a:endParaRPr sz="1400" b="1" dirty="0">
                  <a:latin typeface="Carlito"/>
                  <a:cs typeface="Carlito"/>
                </a:endParaRPr>
              </a:p>
            </p:txBody>
          </p:sp>
          <p:sp>
            <p:nvSpPr>
              <p:cNvPr id="129" name="TextBox 128">
                <a:extLst>
                  <a:ext uri="{FF2B5EF4-FFF2-40B4-BE49-F238E27FC236}">
                    <a16:creationId xmlns="" xmlns:a16="http://schemas.microsoft.com/office/drawing/2014/main" id="{E67C5B03-BB1D-45DA-A1AC-623B1D565DA6}"/>
                  </a:ext>
                </a:extLst>
              </p:cNvPr>
              <p:cNvSpPr txBox="1"/>
              <p:nvPr/>
            </p:nvSpPr>
            <p:spPr>
              <a:xfrm>
                <a:off x="1182185" y="3425665"/>
                <a:ext cx="4150964" cy="5636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2700" marR="5715">
                  <a:lnSpc>
                    <a:spcPct val="85000"/>
                  </a:lnSpc>
                  <a:spcBef>
                    <a:spcPts val="780"/>
                  </a:spcBef>
                  <a:tabLst>
                    <a:tab pos="1118870" algn="l"/>
                    <a:tab pos="1927860" algn="l"/>
                    <a:tab pos="2807335" algn="l"/>
                    <a:tab pos="3209925" algn="l"/>
                  </a:tabLst>
                </a:pPr>
                <a:r>
                  <a:rPr lang="en-ID" sz="1300" b="1" spc="-10" dirty="0" err="1">
                    <a:latin typeface="Carlito"/>
                    <a:cs typeface="Carlito"/>
                  </a:rPr>
                  <a:t>M</a:t>
                </a:r>
                <a:r>
                  <a:rPr lang="en-ID" sz="1300" b="1" spc="-5" dirty="0" err="1">
                    <a:latin typeface="Carlito"/>
                    <a:cs typeface="Carlito"/>
                  </a:rPr>
                  <a:t>e</a:t>
                </a:r>
                <a:r>
                  <a:rPr lang="en-ID" sz="1300" b="1" dirty="0" err="1">
                    <a:latin typeface="Carlito"/>
                    <a:cs typeface="Carlito"/>
                  </a:rPr>
                  <a:t>n</a:t>
                </a:r>
                <a:r>
                  <a:rPr lang="en-ID" sz="1300" b="1" spc="-5" dirty="0" err="1">
                    <a:latin typeface="Carlito"/>
                    <a:cs typeface="Carlito"/>
                  </a:rPr>
                  <a:t>yelesaikan</a:t>
                </a:r>
                <a:r>
                  <a:rPr lang="en-ID" sz="1300" b="1" spc="-5" dirty="0">
                    <a:latin typeface="Carlito"/>
                    <a:cs typeface="Carlito"/>
                  </a:rPr>
                  <a:t> </a:t>
                </a:r>
                <a:r>
                  <a:rPr lang="en-ID" sz="1300" b="1" spc="-5" dirty="0" err="1">
                    <a:latin typeface="Carlito"/>
                    <a:cs typeface="Carlito"/>
                  </a:rPr>
                  <a:t>hak</a:t>
                </a:r>
                <a:r>
                  <a:rPr lang="en-ID" sz="1300" b="1" spc="-5" dirty="0">
                    <a:latin typeface="Carlito"/>
                    <a:cs typeface="Carlito"/>
                  </a:rPr>
                  <a:t> </a:t>
                </a:r>
                <a:r>
                  <a:rPr lang="en-ID" sz="1300" b="1" spc="-5" dirty="0" err="1">
                    <a:latin typeface="Carlito"/>
                    <a:cs typeface="Carlito"/>
                  </a:rPr>
                  <a:t>dan</a:t>
                </a:r>
                <a:r>
                  <a:rPr lang="en-ID" sz="1300" b="1" spc="-5" dirty="0">
                    <a:latin typeface="Carlito"/>
                    <a:cs typeface="Carlito"/>
                  </a:rPr>
                  <a:t> </a:t>
                </a:r>
                <a:r>
                  <a:rPr lang="en-ID" sz="1300" b="1" spc="-5" dirty="0" err="1">
                    <a:latin typeface="Carlito"/>
                    <a:cs typeface="Carlito"/>
                  </a:rPr>
                  <a:t>kewajiban</a:t>
                </a:r>
                <a:r>
                  <a:rPr lang="en-ID" sz="1300" b="1" spc="-5" dirty="0">
                    <a:latin typeface="Carlito"/>
                    <a:cs typeface="Carlito"/>
                  </a:rPr>
                  <a:t> </a:t>
                </a:r>
                <a:r>
                  <a:rPr lang="en-ID" sz="1300" b="1" spc="-5" dirty="0" err="1">
                    <a:latin typeface="Carlito"/>
                    <a:cs typeface="Carlito"/>
                  </a:rPr>
                  <a:t>koperasi</a:t>
                </a:r>
                <a:r>
                  <a:rPr lang="en-ID" sz="1300" b="1" spc="-5" dirty="0">
                    <a:latin typeface="Carlito"/>
                    <a:cs typeface="Carlito"/>
                  </a:rPr>
                  <a:t> </a:t>
                </a:r>
                <a:r>
                  <a:rPr lang="en-ID" sz="1300" b="1" spc="-5" dirty="0" err="1">
                    <a:latin typeface="Carlito"/>
                    <a:cs typeface="Carlito"/>
                  </a:rPr>
                  <a:t>sesuai</a:t>
                </a:r>
                <a:r>
                  <a:rPr lang="en-ID" sz="1300" b="1" spc="-5" dirty="0">
                    <a:latin typeface="Carlito"/>
                    <a:cs typeface="Carlito"/>
                  </a:rPr>
                  <a:t> </a:t>
                </a:r>
                <a:r>
                  <a:rPr lang="en-ID" sz="1300" b="1" spc="-5" dirty="0" err="1">
                    <a:latin typeface="Carlito"/>
                    <a:cs typeface="Carlito"/>
                  </a:rPr>
                  <a:t>ketentuan</a:t>
                </a:r>
                <a:r>
                  <a:rPr lang="en-ID" sz="1300" b="1" spc="-5" dirty="0">
                    <a:latin typeface="Carlito"/>
                    <a:cs typeface="Carlito"/>
                  </a:rPr>
                  <a:t> </a:t>
                </a:r>
                <a:r>
                  <a:rPr lang="en-ID" sz="1300" b="1" spc="-5" dirty="0" err="1">
                    <a:latin typeface="Carlito"/>
                    <a:cs typeface="Carlito"/>
                  </a:rPr>
                  <a:t>perundang-udangan</a:t>
                </a:r>
                <a:r>
                  <a:rPr lang="en-ID" sz="1300" b="1" spc="-10" dirty="0">
                    <a:latin typeface="Carlito"/>
                    <a:cs typeface="Carlito"/>
                  </a:rPr>
                  <a:t>;</a:t>
                </a:r>
                <a:endParaRPr lang="en-ID" sz="1300" b="1" dirty="0"/>
              </a:p>
            </p:txBody>
          </p:sp>
        </p:grpSp>
        <p:sp>
          <p:nvSpPr>
            <p:cNvPr id="126" name="TextBox 125">
              <a:extLst>
                <a:ext uri="{FF2B5EF4-FFF2-40B4-BE49-F238E27FC236}">
                  <a16:creationId xmlns="" xmlns:a16="http://schemas.microsoft.com/office/drawing/2014/main" id="{7A243D7F-8332-4A12-81C6-A24771C93E33}"/>
                </a:ext>
              </a:extLst>
            </p:cNvPr>
            <p:cNvSpPr txBox="1"/>
            <p:nvPr/>
          </p:nvSpPr>
          <p:spPr>
            <a:xfrm>
              <a:off x="1155145" y="4029172"/>
              <a:ext cx="3976627" cy="4607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780"/>
                </a:spcBef>
              </a:pPr>
              <a:r>
                <a:rPr lang="fi-FI" sz="1300" b="1" spc="-10" dirty="0">
                  <a:latin typeface="Carlito"/>
                  <a:cs typeface="Carlito"/>
                </a:rPr>
                <a:t>Mengajukan permohonan untuk diumumkan dalam berita negara</a:t>
              </a:r>
              <a:r>
                <a:rPr lang="fi-FI" sz="1300" b="1" spc="-5" dirty="0">
                  <a:latin typeface="Carlito"/>
                  <a:cs typeface="Carlito"/>
                </a:rPr>
                <a:t>.</a:t>
              </a:r>
              <a:endParaRPr lang="fi-FI" sz="1300" b="1" dirty="0">
                <a:latin typeface="Carlito"/>
                <a:cs typeface="Carlito"/>
              </a:endParaRPr>
            </a:p>
          </p:txBody>
        </p:sp>
      </p:grpSp>
      <p:sp>
        <p:nvSpPr>
          <p:cNvPr id="147" name="Rectangle: Rounded Corners 146">
            <a:extLst>
              <a:ext uri="{FF2B5EF4-FFF2-40B4-BE49-F238E27FC236}">
                <a16:creationId xmlns="" xmlns:a16="http://schemas.microsoft.com/office/drawing/2014/main" id="{5CAADAB6-8060-41F5-8731-2BD922E31A49}"/>
              </a:ext>
            </a:extLst>
          </p:cNvPr>
          <p:cNvSpPr/>
          <p:nvPr/>
        </p:nvSpPr>
        <p:spPr>
          <a:xfrm>
            <a:off x="4107843" y="1557690"/>
            <a:ext cx="3782904" cy="4052460"/>
          </a:xfrm>
          <a:prstGeom prst="roundRect">
            <a:avLst>
              <a:gd name="adj" fmla="val 0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000"/>
          </a:p>
        </p:txBody>
      </p:sp>
      <p:grpSp>
        <p:nvGrpSpPr>
          <p:cNvPr id="148" name="Group 147">
            <a:extLst>
              <a:ext uri="{FF2B5EF4-FFF2-40B4-BE49-F238E27FC236}">
                <a16:creationId xmlns="" xmlns:a16="http://schemas.microsoft.com/office/drawing/2014/main" id="{46993721-94FD-4A6E-8593-DF06E348C4F6}"/>
              </a:ext>
            </a:extLst>
          </p:cNvPr>
          <p:cNvGrpSpPr/>
          <p:nvPr/>
        </p:nvGrpSpPr>
        <p:grpSpPr>
          <a:xfrm>
            <a:off x="412571" y="671646"/>
            <a:ext cx="2057914" cy="381802"/>
            <a:chOff x="2040139" y="736162"/>
            <a:chExt cx="2370244" cy="186217"/>
          </a:xfrm>
        </p:grpSpPr>
        <p:sp>
          <p:nvSpPr>
            <p:cNvPr id="149" name="object 58">
              <a:extLst>
                <a:ext uri="{FF2B5EF4-FFF2-40B4-BE49-F238E27FC236}">
                  <a16:creationId xmlns="" xmlns:a16="http://schemas.microsoft.com/office/drawing/2014/main" id="{F6BFC720-D4A9-4D2C-AA52-08AF9B2127DD}"/>
                </a:ext>
              </a:extLst>
            </p:cNvPr>
            <p:cNvSpPr/>
            <p:nvPr/>
          </p:nvSpPr>
          <p:spPr>
            <a:xfrm>
              <a:off x="2040139" y="736162"/>
              <a:ext cx="2370244" cy="186217"/>
            </a:xfrm>
            <a:custGeom>
              <a:avLst/>
              <a:gdLst/>
              <a:ahLst/>
              <a:cxnLst/>
              <a:rect l="l" t="t" r="r" b="b"/>
              <a:pathLst>
                <a:path w="3930650" h="294639">
                  <a:moveTo>
                    <a:pt x="3797554" y="0"/>
                  </a:moveTo>
                  <a:lnTo>
                    <a:pt x="147065" y="0"/>
                  </a:lnTo>
                  <a:lnTo>
                    <a:pt x="100559" y="7491"/>
                  </a:lnTo>
                  <a:lnTo>
                    <a:pt x="60185" y="28358"/>
                  </a:lnTo>
                  <a:lnTo>
                    <a:pt x="28358" y="60185"/>
                  </a:lnTo>
                  <a:lnTo>
                    <a:pt x="7491" y="100559"/>
                  </a:lnTo>
                  <a:lnTo>
                    <a:pt x="0" y="147065"/>
                  </a:lnTo>
                  <a:lnTo>
                    <a:pt x="7491" y="193572"/>
                  </a:lnTo>
                  <a:lnTo>
                    <a:pt x="28358" y="233946"/>
                  </a:lnTo>
                  <a:lnTo>
                    <a:pt x="60185" y="265773"/>
                  </a:lnTo>
                  <a:lnTo>
                    <a:pt x="100559" y="286640"/>
                  </a:lnTo>
                  <a:lnTo>
                    <a:pt x="147065" y="294131"/>
                  </a:lnTo>
                  <a:lnTo>
                    <a:pt x="3797554" y="294131"/>
                  </a:lnTo>
                  <a:lnTo>
                    <a:pt x="3839557" y="287363"/>
                  </a:lnTo>
                  <a:lnTo>
                    <a:pt x="3876025" y="268512"/>
                  </a:lnTo>
                  <a:lnTo>
                    <a:pt x="3904776" y="239761"/>
                  </a:lnTo>
                  <a:lnTo>
                    <a:pt x="3923627" y="203293"/>
                  </a:lnTo>
                  <a:lnTo>
                    <a:pt x="3930395" y="161289"/>
                  </a:lnTo>
                  <a:lnTo>
                    <a:pt x="3930395" y="132841"/>
                  </a:lnTo>
                  <a:lnTo>
                    <a:pt x="3923627" y="90838"/>
                  </a:lnTo>
                  <a:lnTo>
                    <a:pt x="3904776" y="54370"/>
                  </a:lnTo>
                  <a:lnTo>
                    <a:pt x="3876025" y="25619"/>
                  </a:lnTo>
                  <a:lnTo>
                    <a:pt x="3839557" y="6768"/>
                  </a:lnTo>
                  <a:lnTo>
                    <a:pt x="3797554" y="0"/>
                  </a:lnTo>
                  <a:close/>
                </a:path>
              </a:pathLst>
            </a:custGeom>
            <a:solidFill>
              <a:srgbClr val="F05F57"/>
            </a:solidFill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150" name="object 59">
              <a:extLst>
                <a:ext uri="{FF2B5EF4-FFF2-40B4-BE49-F238E27FC236}">
                  <a16:creationId xmlns="" xmlns:a16="http://schemas.microsoft.com/office/drawing/2014/main" id="{B85AA9BD-D989-46CC-9DF9-B2443A7C252C}"/>
                </a:ext>
              </a:extLst>
            </p:cNvPr>
            <p:cNvSpPr txBox="1"/>
            <p:nvPr/>
          </p:nvSpPr>
          <p:spPr>
            <a:xfrm>
              <a:off x="2219383" y="778498"/>
              <a:ext cx="1984880" cy="111646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5"/>
                </a:spcBef>
              </a:pPr>
              <a:r>
                <a:rPr lang="en-US" sz="1400" b="1" spc="-20" dirty="0">
                  <a:solidFill>
                    <a:srgbClr val="FFFFFF"/>
                  </a:solidFill>
                  <a:latin typeface="Carlito"/>
                  <a:cs typeface="Carlito"/>
                </a:rPr>
                <a:t>LANGKAH KEDUA</a:t>
              </a:r>
              <a:endParaRPr sz="1400" dirty="0">
                <a:latin typeface="Carlito"/>
                <a:cs typeface="Carlito"/>
              </a:endParaRPr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="" xmlns:a16="http://schemas.microsoft.com/office/drawing/2014/main" id="{5D2D94E8-1DD5-4D07-B653-763ADEFB65F2}"/>
              </a:ext>
            </a:extLst>
          </p:cNvPr>
          <p:cNvGrpSpPr/>
          <p:nvPr/>
        </p:nvGrpSpPr>
        <p:grpSpPr>
          <a:xfrm>
            <a:off x="4777802" y="707978"/>
            <a:ext cx="7039537" cy="4888421"/>
            <a:chOff x="4571657" y="710301"/>
            <a:chExt cx="7039537" cy="4888421"/>
          </a:xfrm>
        </p:grpSpPr>
        <p:sp>
          <p:nvSpPr>
            <p:cNvPr id="152" name="TextBox 151">
              <a:extLst>
                <a:ext uri="{FF2B5EF4-FFF2-40B4-BE49-F238E27FC236}">
                  <a16:creationId xmlns="" xmlns:a16="http://schemas.microsoft.com/office/drawing/2014/main" id="{7266DB55-9D40-419B-BDA9-ACD6E7322B1F}"/>
                </a:ext>
              </a:extLst>
            </p:cNvPr>
            <p:cNvSpPr txBox="1"/>
            <p:nvPr/>
          </p:nvSpPr>
          <p:spPr>
            <a:xfrm>
              <a:off x="10150068" y="2313572"/>
              <a:ext cx="801255" cy="24282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endParaRPr lang="nn-NO" sz="1200" b="1" kern="0" dirty="0">
                <a:latin typeface="Arial" panose="020B0604020202020204" pitchFamily="34" charset="0"/>
                <a:cs typeface="Arial" panose="020B0604020202020204" pitchFamily="34" charset="0"/>
                <a:sym typeface="Helvetica Neue"/>
              </a:endParaRPr>
            </a:p>
          </p:txBody>
        </p:sp>
        <p:sp>
          <p:nvSpPr>
            <p:cNvPr id="153" name="Rectangle: Rounded Corners 152">
              <a:extLst>
                <a:ext uri="{FF2B5EF4-FFF2-40B4-BE49-F238E27FC236}">
                  <a16:creationId xmlns="" xmlns:a16="http://schemas.microsoft.com/office/drawing/2014/main" id="{456C885E-8F9C-4E95-8A8E-1EAD7D3EF93E}"/>
                </a:ext>
              </a:extLst>
            </p:cNvPr>
            <p:cNvSpPr/>
            <p:nvPr/>
          </p:nvSpPr>
          <p:spPr>
            <a:xfrm>
              <a:off x="7726436" y="2480036"/>
              <a:ext cx="3884758" cy="3118686"/>
            </a:xfrm>
            <a:prstGeom prst="roundRect">
              <a:avLst>
                <a:gd name="adj" fmla="val 0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2000" dirty="0"/>
            </a:p>
          </p:txBody>
        </p:sp>
        <p:sp>
          <p:nvSpPr>
            <p:cNvPr id="172" name="TextBox 171">
              <a:extLst>
                <a:ext uri="{FF2B5EF4-FFF2-40B4-BE49-F238E27FC236}">
                  <a16:creationId xmlns="" xmlns:a16="http://schemas.microsoft.com/office/drawing/2014/main" id="{693388FD-62EB-466A-82A3-12A4455CD0C1}"/>
                </a:ext>
              </a:extLst>
            </p:cNvPr>
            <p:cNvSpPr txBox="1"/>
            <p:nvPr/>
          </p:nvSpPr>
          <p:spPr>
            <a:xfrm>
              <a:off x="8611817" y="2560378"/>
              <a:ext cx="2003046" cy="307777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>
                <a:spcAft>
                  <a:spcPts val="300"/>
                </a:spcAft>
              </a:pPr>
              <a:r>
                <a:rPr lang="en-ID" sz="2000" kern="0" spc="10" dirty="0">
                  <a:solidFill>
                    <a:schemeClr val="bg1"/>
                  </a:solidFill>
                  <a:latin typeface="Arial Rounded MT Bold" panose="020F0704030504030204" pitchFamily="34" charset="0"/>
                  <a:cs typeface="Arial" panose="020B0604020202020204" pitchFamily="34" charset="0"/>
                  <a:sym typeface="Helvetica Neue"/>
                </a:rPr>
                <a:t>OUTPUT</a:t>
              </a:r>
            </a:p>
          </p:txBody>
        </p:sp>
        <p:grpSp>
          <p:nvGrpSpPr>
            <p:cNvPr id="155" name="Group 154">
              <a:extLst>
                <a:ext uri="{FF2B5EF4-FFF2-40B4-BE49-F238E27FC236}">
                  <a16:creationId xmlns="" xmlns:a16="http://schemas.microsoft.com/office/drawing/2014/main" id="{AC0EB6D9-67D6-403C-9B1C-7CF0FEEF670C}"/>
                </a:ext>
              </a:extLst>
            </p:cNvPr>
            <p:cNvGrpSpPr/>
            <p:nvPr/>
          </p:nvGrpSpPr>
          <p:grpSpPr>
            <a:xfrm>
              <a:off x="8406852" y="710301"/>
              <a:ext cx="2422056" cy="716746"/>
              <a:chOff x="1645829" y="504236"/>
              <a:chExt cx="3150172" cy="1184546"/>
            </a:xfrm>
          </p:grpSpPr>
          <p:sp>
            <p:nvSpPr>
              <p:cNvPr id="170" name="Round Same Side Corner Rectangle 59">
                <a:extLst>
                  <a:ext uri="{FF2B5EF4-FFF2-40B4-BE49-F238E27FC236}">
                    <a16:creationId xmlns="" xmlns:a16="http://schemas.microsoft.com/office/drawing/2014/main" id="{7AB6DF34-E8B5-4E28-95A8-05E4258A2D97}"/>
                  </a:ext>
                </a:extLst>
              </p:cNvPr>
              <p:cNvSpPr/>
              <p:nvPr/>
            </p:nvSpPr>
            <p:spPr>
              <a:xfrm rot="5400000">
                <a:off x="2628642" y="-478577"/>
                <a:ext cx="1184546" cy="3150172"/>
              </a:xfrm>
              <a:prstGeom prst="round2SameRect">
                <a:avLst>
                  <a:gd name="adj1" fmla="val 45143"/>
                  <a:gd name="adj2" fmla="val 50000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9419" tIns="109710" rIns="219419" bIns="109710" rtlCol="0" anchor="ctr"/>
              <a:lstStyle/>
              <a:p>
                <a:pPr algn="r"/>
                <a:endParaRPr lang="bg-BG" sz="1000" dirty="0">
                  <a:solidFill>
                    <a:schemeClr val="bg1"/>
                  </a:solidFill>
                  <a:latin typeface="Lato Light"/>
                </a:endParaRPr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="" xmlns:a16="http://schemas.microsoft.com/office/drawing/2014/main" id="{049BB30C-0995-429A-8CDA-00073E256757}"/>
                  </a:ext>
                </a:extLst>
              </p:cNvPr>
              <p:cNvSpPr/>
              <p:nvPr/>
            </p:nvSpPr>
            <p:spPr>
              <a:xfrm>
                <a:off x="2115077" y="779341"/>
                <a:ext cx="2319075" cy="53084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D" sz="1600" b="1" dirty="0">
                    <a:solidFill>
                      <a:schemeClr val="bg1"/>
                    </a:solidFill>
                  </a:rPr>
                  <a:t>KOPERASI DALAM PENYELESAIAN</a:t>
                </a:r>
              </a:p>
            </p:txBody>
          </p:sp>
        </p:grpSp>
        <p:grpSp>
          <p:nvGrpSpPr>
            <p:cNvPr id="156" name="Group 155">
              <a:extLst>
                <a:ext uri="{FF2B5EF4-FFF2-40B4-BE49-F238E27FC236}">
                  <a16:creationId xmlns="" xmlns:a16="http://schemas.microsoft.com/office/drawing/2014/main" id="{8374B138-0C78-4FA4-A187-20DBB2C63251}"/>
                </a:ext>
              </a:extLst>
            </p:cNvPr>
            <p:cNvGrpSpPr/>
            <p:nvPr/>
          </p:nvGrpSpPr>
          <p:grpSpPr>
            <a:xfrm>
              <a:off x="4571657" y="772837"/>
              <a:ext cx="2560642" cy="603425"/>
              <a:chOff x="-9362394" y="741889"/>
              <a:chExt cx="4890030" cy="892790"/>
            </a:xfrm>
          </p:grpSpPr>
          <p:sp>
            <p:nvSpPr>
              <p:cNvPr id="168" name="Round Same Side Corner Rectangle 59">
                <a:extLst>
                  <a:ext uri="{FF2B5EF4-FFF2-40B4-BE49-F238E27FC236}">
                    <a16:creationId xmlns="" xmlns:a16="http://schemas.microsoft.com/office/drawing/2014/main" id="{63E0F06B-C393-4B73-A9A9-80785AFC453F}"/>
                  </a:ext>
                </a:extLst>
              </p:cNvPr>
              <p:cNvSpPr/>
              <p:nvPr/>
            </p:nvSpPr>
            <p:spPr>
              <a:xfrm rot="5400000">
                <a:off x="-7363774" y="-1256731"/>
                <a:ext cx="892790" cy="4890030"/>
              </a:xfrm>
              <a:prstGeom prst="round2SameRect">
                <a:avLst>
                  <a:gd name="adj1" fmla="val 45143"/>
                  <a:gd name="adj2" fmla="val 50000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9419" tIns="109710" rIns="219419" bIns="109710" rtlCol="0" anchor="ctr"/>
              <a:lstStyle/>
              <a:p>
                <a:pPr algn="r"/>
                <a:endParaRPr lang="bg-BG" sz="1000" dirty="0">
                  <a:solidFill>
                    <a:schemeClr val="tx1"/>
                  </a:solidFill>
                  <a:latin typeface="Lato Light"/>
                </a:endParaRPr>
              </a:p>
            </p:txBody>
          </p:sp>
          <p:sp>
            <p:nvSpPr>
              <p:cNvPr id="169" name="Rectangle 168">
                <a:extLst>
                  <a:ext uri="{FF2B5EF4-FFF2-40B4-BE49-F238E27FC236}">
                    <a16:creationId xmlns="" xmlns:a16="http://schemas.microsoft.com/office/drawing/2014/main" id="{30CC3757-1BC4-41D3-A493-40FCB8BAC17B}"/>
                  </a:ext>
                </a:extLst>
              </p:cNvPr>
              <p:cNvSpPr/>
              <p:nvPr/>
            </p:nvSpPr>
            <p:spPr>
              <a:xfrm>
                <a:off x="-8422741" y="754957"/>
                <a:ext cx="3228190" cy="82475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D" b="1" dirty="0" err="1">
                    <a:solidFill>
                      <a:schemeClr val="tx1"/>
                    </a:solidFill>
                  </a:rPr>
                  <a:t>Wewenang</a:t>
                </a:r>
                <a:r>
                  <a:rPr lang="en-ID" b="1" dirty="0">
                    <a:solidFill>
                      <a:schemeClr val="tx1"/>
                    </a:solidFill>
                  </a:rPr>
                  <a:t> Tim </a:t>
                </a:r>
                <a:r>
                  <a:rPr lang="en-ID" b="1" dirty="0" err="1">
                    <a:solidFill>
                      <a:schemeClr val="tx1"/>
                    </a:solidFill>
                  </a:rPr>
                  <a:t>Penyelesai</a:t>
                </a:r>
                <a:endParaRPr lang="en-ID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7" name="Isosceles Triangle 156">
              <a:extLst>
                <a:ext uri="{FF2B5EF4-FFF2-40B4-BE49-F238E27FC236}">
                  <a16:creationId xmlns="" xmlns:a16="http://schemas.microsoft.com/office/drawing/2014/main" id="{E6D20075-BD4E-48DD-A81A-BF484E248828}"/>
                </a:ext>
              </a:extLst>
            </p:cNvPr>
            <p:cNvSpPr/>
            <p:nvPr/>
          </p:nvSpPr>
          <p:spPr>
            <a:xfrm rot="10800000">
              <a:off x="8022123" y="1588104"/>
              <a:ext cx="3293384" cy="572677"/>
            </a:xfrm>
            <a:prstGeom prst="triangle">
              <a:avLst>
                <a:gd name="adj" fmla="val 50338"/>
              </a:avLst>
            </a:prstGeom>
            <a:solidFill>
              <a:schemeClr val="accent4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pic>
        <p:nvPicPr>
          <p:cNvPr id="181" name="Picture 180">
            <a:extLst>
              <a:ext uri="{FF2B5EF4-FFF2-40B4-BE49-F238E27FC236}">
                <a16:creationId xmlns="" xmlns:a16="http://schemas.microsoft.com/office/drawing/2014/main" id="{A8AD17C5-7CE2-4B22-A5E9-4D523483B4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4274" y="858660"/>
            <a:ext cx="445047" cy="463336"/>
          </a:xfrm>
          <a:prstGeom prst="rect">
            <a:avLst/>
          </a:prstGeom>
        </p:spPr>
      </p:pic>
      <p:sp>
        <p:nvSpPr>
          <p:cNvPr id="185" name="Slide Number Placeholder 1">
            <a:extLst>
              <a:ext uri="{FF2B5EF4-FFF2-40B4-BE49-F238E27FC236}">
                <a16:creationId xmlns="" xmlns:a16="http://schemas.microsoft.com/office/drawing/2014/main" id="{1995CBF9-91B5-47FF-9B37-A9F70502FC15}"/>
              </a:ext>
            </a:extLst>
          </p:cNvPr>
          <p:cNvSpPr txBox="1">
            <a:spLocks/>
          </p:cNvSpPr>
          <p:nvPr/>
        </p:nvSpPr>
        <p:spPr>
          <a:xfrm>
            <a:off x="11727713" y="6648002"/>
            <a:ext cx="426932" cy="2099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b="1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7A55AB5-EB14-468C-837A-05F62BE26633}" type="slidenum">
              <a:rPr lang="en-ID" smtClean="0">
                <a:solidFill>
                  <a:schemeClr val="bg1"/>
                </a:solidFill>
              </a:rPr>
              <a:pPr/>
              <a:t>7</a:t>
            </a:fld>
            <a:endParaRPr lang="en-ID" dirty="0">
              <a:solidFill>
                <a:schemeClr val="bg1"/>
              </a:solidFill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="" xmlns:a16="http://schemas.microsoft.com/office/drawing/2014/main" id="{FC7A1444-4C00-4B1D-BA9F-9DF81D034170}"/>
              </a:ext>
            </a:extLst>
          </p:cNvPr>
          <p:cNvSpPr txBox="1"/>
          <p:nvPr/>
        </p:nvSpPr>
        <p:spPr>
          <a:xfrm>
            <a:off x="11369040" y="6496678"/>
            <a:ext cx="82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E908416-8AB5-475B-89DF-0B76ED757066}" type="slidenum">
              <a:rPr lang="en-ID" b="1">
                <a:solidFill>
                  <a:srgbClr val="156A75"/>
                </a:solidFill>
              </a:rPr>
              <a:pPr algn="r"/>
              <a:t>7</a:t>
            </a:fld>
            <a:endParaRPr lang="en-ID" b="1" dirty="0">
              <a:solidFill>
                <a:srgbClr val="156A75"/>
              </a:solidFill>
            </a:endParaRPr>
          </a:p>
        </p:txBody>
      </p:sp>
      <p:grpSp>
        <p:nvGrpSpPr>
          <p:cNvPr id="97" name="Group 96">
            <a:extLst>
              <a:ext uri="{FF2B5EF4-FFF2-40B4-BE49-F238E27FC236}">
                <a16:creationId xmlns="" xmlns:a16="http://schemas.microsoft.com/office/drawing/2014/main" id="{837D4F86-C034-4FA5-87FE-6F7D22346EC7}"/>
              </a:ext>
            </a:extLst>
          </p:cNvPr>
          <p:cNvGrpSpPr/>
          <p:nvPr/>
        </p:nvGrpSpPr>
        <p:grpSpPr>
          <a:xfrm>
            <a:off x="4175668" y="3474772"/>
            <a:ext cx="3730756" cy="1570205"/>
            <a:chOff x="5539782" y="580375"/>
            <a:chExt cx="2570847" cy="1522625"/>
          </a:xfrm>
        </p:grpSpPr>
        <p:sp>
          <p:nvSpPr>
            <p:cNvPr id="99" name="object 60">
              <a:extLst>
                <a:ext uri="{FF2B5EF4-FFF2-40B4-BE49-F238E27FC236}">
                  <a16:creationId xmlns="" xmlns:a16="http://schemas.microsoft.com/office/drawing/2014/main" id="{FD5E715C-A787-4A6A-91A0-989C12B10BBB}"/>
                </a:ext>
              </a:extLst>
            </p:cNvPr>
            <p:cNvSpPr/>
            <p:nvPr/>
          </p:nvSpPr>
          <p:spPr>
            <a:xfrm>
              <a:off x="5544292" y="658142"/>
              <a:ext cx="340875" cy="363972"/>
            </a:xfrm>
            <a:custGeom>
              <a:avLst/>
              <a:gdLst/>
              <a:ahLst/>
              <a:cxnLst/>
              <a:rect l="l" t="t" r="r" b="b"/>
              <a:pathLst>
                <a:path w="396240" h="394969">
                  <a:moveTo>
                    <a:pt x="198120" y="0"/>
                  </a:moveTo>
                  <a:lnTo>
                    <a:pt x="152675" y="5214"/>
                  </a:lnTo>
                  <a:lnTo>
                    <a:pt x="110967" y="20065"/>
                  </a:lnTo>
                  <a:lnTo>
                    <a:pt x="74182" y="43367"/>
                  </a:lnTo>
                  <a:lnTo>
                    <a:pt x="43507" y="73933"/>
                  </a:lnTo>
                  <a:lnTo>
                    <a:pt x="20127" y="110578"/>
                  </a:lnTo>
                  <a:lnTo>
                    <a:pt x="5229" y="152115"/>
                  </a:lnTo>
                  <a:lnTo>
                    <a:pt x="0" y="197358"/>
                  </a:lnTo>
                  <a:lnTo>
                    <a:pt x="5229" y="242600"/>
                  </a:lnTo>
                  <a:lnTo>
                    <a:pt x="20127" y="284137"/>
                  </a:lnTo>
                  <a:lnTo>
                    <a:pt x="43507" y="320782"/>
                  </a:lnTo>
                  <a:lnTo>
                    <a:pt x="74182" y="351348"/>
                  </a:lnTo>
                  <a:lnTo>
                    <a:pt x="110967" y="374650"/>
                  </a:lnTo>
                  <a:lnTo>
                    <a:pt x="152675" y="389501"/>
                  </a:lnTo>
                  <a:lnTo>
                    <a:pt x="198120" y="394716"/>
                  </a:lnTo>
                  <a:lnTo>
                    <a:pt x="243564" y="389501"/>
                  </a:lnTo>
                  <a:lnTo>
                    <a:pt x="285272" y="374650"/>
                  </a:lnTo>
                  <a:lnTo>
                    <a:pt x="322057" y="351348"/>
                  </a:lnTo>
                  <a:lnTo>
                    <a:pt x="352732" y="320782"/>
                  </a:lnTo>
                  <a:lnTo>
                    <a:pt x="376112" y="284137"/>
                  </a:lnTo>
                  <a:lnTo>
                    <a:pt x="391010" y="242600"/>
                  </a:lnTo>
                  <a:lnTo>
                    <a:pt x="396240" y="197358"/>
                  </a:lnTo>
                  <a:lnTo>
                    <a:pt x="391010" y="152115"/>
                  </a:lnTo>
                  <a:lnTo>
                    <a:pt x="376112" y="110578"/>
                  </a:lnTo>
                  <a:lnTo>
                    <a:pt x="352732" y="73933"/>
                  </a:lnTo>
                  <a:lnTo>
                    <a:pt x="322057" y="43367"/>
                  </a:lnTo>
                  <a:lnTo>
                    <a:pt x="285272" y="20065"/>
                  </a:lnTo>
                  <a:lnTo>
                    <a:pt x="243564" y="5214"/>
                  </a:lnTo>
                  <a:lnTo>
                    <a:pt x="198120" y="0"/>
                  </a:lnTo>
                  <a:close/>
                </a:path>
              </a:pathLst>
            </a:custGeom>
            <a:solidFill>
              <a:srgbClr val="F05F57"/>
            </a:solidFill>
          </p:spPr>
          <p:txBody>
            <a:bodyPr wrap="square" lIns="0" tIns="0" rIns="0" bIns="0" rtlCol="0"/>
            <a:lstStyle/>
            <a:p>
              <a:pPr>
                <a:lnSpc>
                  <a:spcPct val="80000"/>
                </a:lnSpc>
              </a:pPr>
              <a:endParaRPr/>
            </a:p>
          </p:txBody>
        </p:sp>
        <p:sp>
          <p:nvSpPr>
            <p:cNvPr id="101" name="object 61">
              <a:extLst>
                <a:ext uri="{FF2B5EF4-FFF2-40B4-BE49-F238E27FC236}">
                  <a16:creationId xmlns="" xmlns:a16="http://schemas.microsoft.com/office/drawing/2014/main" id="{5A6790BC-5182-4818-804D-A0AA73B33AEF}"/>
                </a:ext>
              </a:extLst>
            </p:cNvPr>
            <p:cNvSpPr txBox="1"/>
            <p:nvPr/>
          </p:nvSpPr>
          <p:spPr>
            <a:xfrm>
              <a:off x="5666764" y="763838"/>
              <a:ext cx="99968" cy="180189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80000"/>
                </a:lnSpc>
              </a:pPr>
              <a:r>
                <a:rPr lang="en-US" sz="1400" dirty="0">
                  <a:solidFill>
                    <a:srgbClr val="FFFFFF"/>
                  </a:solidFill>
                  <a:latin typeface="Carlito"/>
                  <a:cs typeface="Carlito"/>
                </a:rPr>
                <a:t>5</a:t>
              </a:r>
              <a:endParaRPr sz="1400" dirty="0">
                <a:latin typeface="Carlito"/>
                <a:cs typeface="Carlito"/>
              </a:endParaRPr>
            </a:p>
          </p:txBody>
        </p:sp>
        <p:grpSp>
          <p:nvGrpSpPr>
            <p:cNvPr id="136" name="Group 135">
              <a:extLst>
                <a:ext uri="{FF2B5EF4-FFF2-40B4-BE49-F238E27FC236}">
                  <a16:creationId xmlns="" xmlns:a16="http://schemas.microsoft.com/office/drawing/2014/main" id="{5FFBA99C-94F3-4989-BD67-5BDD376D5B8B}"/>
                </a:ext>
              </a:extLst>
            </p:cNvPr>
            <p:cNvGrpSpPr/>
            <p:nvPr/>
          </p:nvGrpSpPr>
          <p:grpSpPr>
            <a:xfrm>
              <a:off x="5543325" y="580375"/>
              <a:ext cx="2567304" cy="1023084"/>
              <a:chOff x="7369631" y="-9782"/>
              <a:chExt cx="2567304" cy="1023084"/>
            </a:xfrm>
          </p:grpSpPr>
          <p:sp>
            <p:nvSpPr>
              <p:cNvPr id="194" name="object 13">
                <a:extLst>
                  <a:ext uri="{FF2B5EF4-FFF2-40B4-BE49-F238E27FC236}">
                    <a16:creationId xmlns="" xmlns:a16="http://schemas.microsoft.com/office/drawing/2014/main" id="{4F355218-61D8-45FD-A5FA-433EAC02BEA6}"/>
                  </a:ext>
                </a:extLst>
              </p:cNvPr>
              <p:cNvSpPr txBox="1"/>
              <p:nvPr/>
            </p:nvSpPr>
            <p:spPr>
              <a:xfrm>
                <a:off x="7780718" y="-9782"/>
                <a:ext cx="2156217" cy="584838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 marR="5080" indent="-12700">
                  <a:lnSpc>
                    <a:spcPct val="80000"/>
                  </a:lnSpc>
                </a:pPr>
                <a:r>
                  <a:rPr lang="en-US" sz="1200" b="1" spc="-5" dirty="0" err="1">
                    <a:latin typeface="Carlito"/>
                    <a:cs typeface="Carlito"/>
                  </a:rPr>
                  <a:t>Menetapkan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dan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melaksanakan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pembayaran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kewajiban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pembayaran</a:t>
                </a:r>
                <a:r>
                  <a:rPr lang="en-US" sz="1200" b="1" spc="-5" dirty="0">
                    <a:latin typeface="Carlito"/>
                    <a:cs typeface="Carlito"/>
                  </a:rPr>
                  <a:t> yang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didahulukan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dari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pembayaran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hutang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lainnya</a:t>
                </a:r>
                <a:endParaRPr sz="1200" b="1" dirty="0">
                  <a:latin typeface="Carlito"/>
                  <a:cs typeface="Carlito"/>
                </a:endParaRPr>
              </a:p>
            </p:txBody>
          </p:sp>
          <p:sp>
            <p:nvSpPr>
              <p:cNvPr id="195" name="object 62">
                <a:extLst>
                  <a:ext uri="{FF2B5EF4-FFF2-40B4-BE49-F238E27FC236}">
                    <a16:creationId xmlns="" xmlns:a16="http://schemas.microsoft.com/office/drawing/2014/main" id="{ED2F38B4-7805-4C6A-92D0-BD7CA4C7AE87}"/>
                  </a:ext>
                </a:extLst>
              </p:cNvPr>
              <p:cNvSpPr/>
              <p:nvPr/>
            </p:nvSpPr>
            <p:spPr>
              <a:xfrm>
                <a:off x="7369631" y="649330"/>
                <a:ext cx="340875" cy="363972"/>
              </a:xfrm>
              <a:custGeom>
                <a:avLst/>
                <a:gdLst/>
                <a:ahLst/>
                <a:cxnLst/>
                <a:rect l="l" t="t" r="r" b="b"/>
                <a:pathLst>
                  <a:path w="396240" h="394969">
                    <a:moveTo>
                      <a:pt x="198120" y="0"/>
                    </a:moveTo>
                    <a:lnTo>
                      <a:pt x="152675" y="5214"/>
                    </a:lnTo>
                    <a:lnTo>
                      <a:pt x="110967" y="20065"/>
                    </a:lnTo>
                    <a:lnTo>
                      <a:pt x="74182" y="43367"/>
                    </a:lnTo>
                    <a:lnTo>
                      <a:pt x="43507" y="73933"/>
                    </a:lnTo>
                    <a:lnTo>
                      <a:pt x="20127" y="110578"/>
                    </a:lnTo>
                    <a:lnTo>
                      <a:pt x="5229" y="152115"/>
                    </a:lnTo>
                    <a:lnTo>
                      <a:pt x="0" y="197358"/>
                    </a:lnTo>
                    <a:lnTo>
                      <a:pt x="5229" y="242600"/>
                    </a:lnTo>
                    <a:lnTo>
                      <a:pt x="20127" y="284137"/>
                    </a:lnTo>
                    <a:lnTo>
                      <a:pt x="43507" y="320782"/>
                    </a:lnTo>
                    <a:lnTo>
                      <a:pt x="74182" y="351348"/>
                    </a:lnTo>
                    <a:lnTo>
                      <a:pt x="110967" y="374650"/>
                    </a:lnTo>
                    <a:lnTo>
                      <a:pt x="152675" y="389501"/>
                    </a:lnTo>
                    <a:lnTo>
                      <a:pt x="198120" y="394715"/>
                    </a:lnTo>
                    <a:lnTo>
                      <a:pt x="243564" y="389501"/>
                    </a:lnTo>
                    <a:lnTo>
                      <a:pt x="285272" y="374650"/>
                    </a:lnTo>
                    <a:lnTo>
                      <a:pt x="322057" y="351348"/>
                    </a:lnTo>
                    <a:lnTo>
                      <a:pt x="352732" y="320782"/>
                    </a:lnTo>
                    <a:lnTo>
                      <a:pt x="376112" y="284137"/>
                    </a:lnTo>
                    <a:lnTo>
                      <a:pt x="391010" y="242600"/>
                    </a:lnTo>
                    <a:lnTo>
                      <a:pt x="396240" y="197358"/>
                    </a:lnTo>
                    <a:lnTo>
                      <a:pt x="391010" y="152115"/>
                    </a:lnTo>
                    <a:lnTo>
                      <a:pt x="376112" y="110578"/>
                    </a:lnTo>
                    <a:lnTo>
                      <a:pt x="352732" y="73933"/>
                    </a:lnTo>
                    <a:lnTo>
                      <a:pt x="322057" y="43367"/>
                    </a:lnTo>
                    <a:lnTo>
                      <a:pt x="285272" y="20065"/>
                    </a:lnTo>
                    <a:lnTo>
                      <a:pt x="243564" y="5214"/>
                    </a:lnTo>
                    <a:lnTo>
                      <a:pt x="198120" y="0"/>
                    </a:lnTo>
                    <a:close/>
                  </a:path>
                </a:pathLst>
              </a:custGeom>
              <a:solidFill>
                <a:srgbClr val="F05F57"/>
              </a:solidFill>
            </p:spPr>
            <p:txBody>
              <a:bodyPr wrap="square" lIns="0" tIns="0" rIns="0" bIns="0" rtlCol="0"/>
              <a:lstStyle/>
              <a:p>
                <a:pPr>
                  <a:lnSpc>
                    <a:spcPct val="80000"/>
                  </a:lnSpc>
                </a:pPr>
                <a:endParaRPr/>
              </a:p>
            </p:txBody>
          </p:sp>
          <p:sp>
            <p:nvSpPr>
              <p:cNvPr id="196" name="object 63">
                <a:extLst>
                  <a:ext uri="{FF2B5EF4-FFF2-40B4-BE49-F238E27FC236}">
                    <a16:creationId xmlns="" xmlns:a16="http://schemas.microsoft.com/office/drawing/2014/main" id="{8AB8D85E-4121-43F4-9386-69FEB9F7B3AD}"/>
                  </a:ext>
                </a:extLst>
              </p:cNvPr>
              <p:cNvSpPr txBox="1"/>
              <p:nvPr/>
            </p:nvSpPr>
            <p:spPr>
              <a:xfrm>
                <a:off x="7489810" y="765167"/>
                <a:ext cx="99968" cy="180189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/>
              <a:p>
                <a:pPr marL="12700">
                  <a:lnSpc>
                    <a:spcPct val="80000"/>
                  </a:lnSpc>
                </a:pPr>
                <a:r>
                  <a:rPr lang="en-US" sz="1400" dirty="0">
                    <a:solidFill>
                      <a:srgbClr val="FFFFFF"/>
                    </a:solidFill>
                    <a:latin typeface="Carlito"/>
                    <a:cs typeface="Carlito"/>
                  </a:rPr>
                  <a:t>6</a:t>
                </a:r>
                <a:endParaRPr sz="1400" dirty="0">
                  <a:latin typeface="Carlito"/>
                  <a:cs typeface="Carlito"/>
                </a:endParaRPr>
              </a:p>
            </p:txBody>
          </p:sp>
        </p:grpSp>
        <p:grpSp>
          <p:nvGrpSpPr>
            <p:cNvPr id="186" name="Group 185">
              <a:extLst>
                <a:ext uri="{FF2B5EF4-FFF2-40B4-BE49-F238E27FC236}">
                  <a16:creationId xmlns="" xmlns:a16="http://schemas.microsoft.com/office/drawing/2014/main" id="{6D6B316B-0B78-4582-84A5-2EBBA9DEEDBD}"/>
                </a:ext>
              </a:extLst>
            </p:cNvPr>
            <p:cNvGrpSpPr/>
            <p:nvPr/>
          </p:nvGrpSpPr>
          <p:grpSpPr>
            <a:xfrm>
              <a:off x="5539782" y="1237066"/>
              <a:ext cx="2491727" cy="865934"/>
              <a:chOff x="5518856" y="3046602"/>
              <a:chExt cx="2491727" cy="865934"/>
            </a:xfrm>
          </p:grpSpPr>
          <p:sp>
            <p:nvSpPr>
              <p:cNvPr id="191" name="object 12">
                <a:extLst>
                  <a:ext uri="{FF2B5EF4-FFF2-40B4-BE49-F238E27FC236}">
                    <a16:creationId xmlns="" xmlns:a16="http://schemas.microsoft.com/office/drawing/2014/main" id="{6FFEE318-B902-4B37-A963-CDAA7C8FE30E}"/>
                  </a:ext>
                </a:extLst>
              </p:cNvPr>
              <p:cNvSpPr txBox="1"/>
              <p:nvPr/>
            </p:nvSpPr>
            <p:spPr>
              <a:xfrm>
                <a:off x="5925224" y="3046602"/>
                <a:ext cx="2085359" cy="442204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R="5080" indent="11113">
                  <a:lnSpc>
                    <a:spcPct val="80000"/>
                  </a:lnSpc>
                </a:pPr>
                <a:r>
                  <a:rPr lang="en-US" sz="1200" b="1" spc="-5" dirty="0" err="1">
                    <a:latin typeface="Carlito"/>
                    <a:cs typeface="Carlito"/>
                  </a:rPr>
                  <a:t>Menggunakan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sisa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kekayaan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Koperasi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untuk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menyelesaikan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sisa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kewajiban</a:t>
                </a:r>
                <a:r>
                  <a:rPr lang="en-US" sz="1200" b="1" spc="-5" dirty="0">
                    <a:latin typeface="Carlito"/>
                    <a:cs typeface="Carlito"/>
                  </a:rPr>
                  <a:t> </a:t>
                </a:r>
                <a:r>
                  <a:rPr lang="en-US" sz="1200" b="1" spc="-5" dirty="0" err="1">
                    <a:latin typeface="Carlito"/>
                    <a:cs typeface="Carlito"/>
                  </a:rPr>
                  <a:t>Koperasi</a:t>
                </a:r>
                <a:endParaRPr sz="1200" b="1" dirty="0">
                  <a:latin typeface="Carlito"/>
                  <a:cs typeface="Carlito"/>
                </a:endParaRPr>
              </a:p>
            </p:txBody>
          </p:sp>
          <p:sp>
            <p:nvSpPr>
              <p:cNvPr id="192" name="object 64">
                <a:extLst>
                  <a:ext uri="{FF2B5EF4-FFF2-40B4-BE49-F238E27FC236}">
                    <a16:creationId xmlns="" xmlns:a16="http://schemas.microsoft.com/office/drawing/2014/main" id="{7C797EF4-B85F-4DA7-8A6F-926B7D17C9AA}"/>
                  </a:ext>
                </a:extLst>
              </p:cNvPr>
              <p:cNvSpPr/>
              <p:nvPr/>
            </p:nvSpPr>
            <p:spPr>
              <a:xfrm>
                <a:off x="5518856" y="3548564"/>
                <a:ext cx="346646" cy="363972"/>
              </a:xfrm>
              <a:custGeom>
                <a:avLst/>
                <a:gdLst/>
                <a:ahLst/>
                <a:cxnLst/>
                <a:rect l="l" t="t" r="r" b="b"/>
                <a:pathLst>
                  <a:path w="396240" h="396239">
                    <a:moveTo>
                      <a:pt x="198120" y="0"/>
                    </a:moveTo>
                    <a:lnTo>
                      <a:pt x="152675" y="5232"/>
                    </a:lnTo>
                    <a:lnTo>
                      <a:pt x="110967" y="20136"/>
                    </a:lnTo>
                    <a:lnTo>
                      <a:pt x="74182" y="43523"/>
                    </a:lnTo>
                    <a:lnTo>
                      <a:pt x="43507" y="74204"/>
                    </a:lnTo>
                    <a:lnTo>
                      <a:pt x="20127" y="110989"/>
                    </a:lnTo>
                    <a:lnTo>
                      <a:pt x="5229" y="152691"/>
                    </a:lnTo>
                    <a:lnTo>
                      <a:pt x="0" y="198119"/>
                    </a:lnTo>
                    <a:lnTo>
                      <a:pt x="5229" y="243548"/>
                    </a:lnTo>
                    <a:lnTo>
                      <a:pt x="20127" y="285250"/>
                    </a:lnTo>
                    <a:lnTo>
                      <a:pt x="43507" y="322035"/>
                    </a:lnTo>
                    <a:lnTo>
                      <a:pt x="74182" y="352716"/>
                    </a:lnTo>
                    <a:lnTo>
                      <a:pt x="110967" y="376103"/>
                    </a:lnTo>
                    <a:lnTo>
                      <a:pt x="152675" y="391007"/>
                    </a:lnTo>
                    <a:lnTo>
                      <a:pt x="198120" y="396239"/>
                    </a:lnTo>
                    <a:lnTo>
                      <a:pt x="243564" y="391007"/>
                    </a:lnTo>
                    <a:lnTo>
                      <a:pt x="285272" y="376103"/>
                    </a:lnTo>
                    <a:lnTo>
                      <a:pt x="322057" y="352716"/>
                    </a:lnTo>
                    <a:lnTo>
                      <a:pt x="352732" y="322035"/>
                    </a:lnTo>
                    <a:lnTo>
                      <a:pt x="376112" y="285250"/>
                    </a:lnTo>
                    <a:lnTo>
                      <a:pt x="391010" y="243548"/>
                    </a:lnTo>
                    <a:lnTo>
                      <a:pt x="396240" y="198119"/>
                    </a:lnTo>
                    <a:lnTo>
                      <a:pt x="391010" y="152691"/>
                    </a:lnTo>
                    <a:lnTo>
                      <a:pt x="376112" y="110989"/>
                    </a:lnTo>
                    <a:lnTo>
                      <a:pt x="352732" y="74204"/>
                    </a:lnTo>
                    <a:lnTo>
                      <a:pt x="322057" y="43523"/>
                    </a:lnTo>
                    <a:lnTo>
                      <a:pt x="285272" y="20136"/>
                    </a:lnTo>
                    <a:lnTo>
                      <a:pt x="243564" y="5232"/>
                    </a:lnTo>
                    <a:lnTo>
                      <a:pt x="198120" y="0"/>
                    </a:lnTo>
                    <a:close/>
                  </a:path>
                </a:pathLst>
              </a:custGeom>
              <a:solidFill>
                <a:srgbClr val="F05F57"/>
              </a:solidFill>
            </p:spPr>
            <p:txBody>
              <a:bodyPr wrap="square" lIns="0" tIns="0" rIns="0" bIns="0" rtlCol="0"/>
              <a:lstStyle/>
              <a:p>
                <a:pPr>
                  <a:lnSpc>
                    <a:spcPct val="80000"/>
                  </a:lnSpc>
                </a:pPr>
                <a:endParaRPr/>
              </a:p>
            </p:txBody>
          </p:sp>
          <p:sp>
            <p:nvSpPr>
              <p:cNvPr id="193" name="object 65">
                <a:extLst>
                  <a:ext uri="{FF2B5EF4-FFF2-40B4-BE49-F238E27FC236}">
                    <a16:creationId xmlns="" xmlns:a16="http://schemas.microsoft.com/office/drawing/2014/main" id="{B914D3CD-C8EA-46BC-8B56-31AEFC517B18}"/>
                  </a:ext>
                </a:extLst>
              </p:cNvPr>
              <p:cNvSpPr txBox="1"/>
              <p:nvPr/>
            </p:nvSpPr>
            <p:spPr>
              <a:xfrm>
                <a:off x="5650211" y="3659575"/>
                <a:ext cx="99968" cy="179568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80000"/>
                  </a:lnSpc>
                </a:pPr>
                <a:r>
                  <a:rPr lang="en-US" sz="1400" dirty="0">
                    <a:solidFill>
                      <a:schemeClr val="bg1"/>
                    </a:solidFill>
                    <a:latin typeface="Carlito"/>
                    <a:cs typeface="Carlito"/>
                  </a:rPr>
                  <a:t>7</a:t>
                </a:r>
                <a:endParaRPr sz="1400" dirty="0">
                  <a:solidFill>
                    <a:schemeClr val="bg1"/>
                  </a:solidFill>
                  <a:latin typeface="Carlito"/>
                  <a:cs typeface="Carlito"/>
                </a:endParaRPr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8486274" y="3019189"/>
            <a:ext cx="2882766" cy="1504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BERITA ACARA PENYELESAIAN PEMBUBARAN KOPERASI</a:t>
            </a:r>
            <a:endParaRPr lang="en-AU" dirty="0"/>
          </a:p>
        </p:txBody>
      </p:sp>
      <p:sp>
        <p:nvSpPr>
          <p:cNvPr id="82" name="object 12">
            <a:extLst>
              <a:ext uri="{FF2B5EF4-FFF2-40B4-BE49-F238E27FC236}">
                <a16:creationId xmlns="" xmlns:a16="http://schemas.microsoft.com/office/drawing/2014/main" id="{6FFEE318-B902-4B37-A963-CDAA7C8FE30E}"/>
              </a:ext>
            </a:extLst>
          </p:cNvPr>
          <p:cNvSpPr txBox="1"/>
          <p:nvPr/>
        </p:nvSpPr>
        <p:spPr>
          <a:xfrm>
            <a:off x="4727240" y="4690821"/>
            <a:ext cx="3026227" cy="308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11113">
              <a:lnSpc>
                <a:spcPct val="80000"/>
              </a:lnSpc>
            </a:pPr>
            <a:r>
              <a:rPr lang="en-US" sz="1200" b="1" spc="-5" dirty="0" err="1">
                <a:latin typeface="Carlito"/>
                <a:cs typeface="Carlito"/>
              </a:rPr>
              <a:t>Membagikan</a:t>
            </a:r>
            <a:r>
              <a:rPr lang="en-US" sz="1200" b="1" spc="-5" dirty="0">
                <a:latin typeface="Carlito"/>
                <a:cs typeface="Carlito"/>
              </a:rPr>
              <a:t> </a:t>
            </a:r>
            <a:r>
              <a:rPr lang="en-US" sz="1200" b="1" spc="-5" dirty="0" err="1">
                <a:latin typeface="Carlito"/>
                <a:cs typeface="Carlito"/>
              </a:rPr>
              <a:t>sisa</a:t>
            </a:r>
            <a:r>
              <a:rPr lang="en-US" sz="1200" b="1" spc="-5" dirty="0">
                <a:latin typeface="Carlito"/>
                <a:cs typeface="Carlito"/>
              </a:rPr>
              <a:t> </a:t>
            </a:r>
            <a:r>
              <a:rPr lang="en-US" sz="1200" b="1" spc="-5" dirty="0" err="1">
                <a:latin typeface="Carlito"/>
                <a:cs typeface="Carlito"/>
              </a:rPr>
              <a:t>hasil</a:t>
            </a:r>
            <a:r>
              <a:rPr lang="en-US" sz="1200" b="1" spc="-5" dirty="0">
                <a:latin typeface="Carlito"/>
                <a:cs typeface="Carlito"/>
              </a:rPr>
              <a:t> </a:t>
            </a:r>
            <a:r>
              <a:rPr lang="en-US" sz="1200" b="1" spc="-5" dirty="0" err="1">
                <a:latin typeface="Carlito"/>
                <a:cs typeface="Carlito"/>
              </a:rPr>
              <a:t>penyelesaian</a:t>
            </a:r>
            <a:r>
              <a:rPr lang="en-US" sz="1200" b="1" spc="-5" dirty="0">
                <a:latin typeface="Carlito"/>
                <a:cs typeface="Carlito"/>
              </a:rPr>
              <a:t> </a:t>
            </a:r>
            <a:r>
              <a:rPr lang="en-US" sz="1200" b="1" spc="-5" dirty="0" err="1">
                <a:latin typeface="Carlito"/>
                <a:cs typeface="Carlito"/>
              </a:rPr>
              <a:t>kepada</a:t>
            </a:r>
            <a:r>
              <a:rPr lang="en-US" sz="1200" b="1" spc="-5" dirty="0">
                <a:latin typeface="Carlito"/>
                <a:cs typeface="Carlito"/>
              </a:rPr>
              <a:t> </a:t>
            </a:r>
            <a:r>
              <a:rPr lang="en-US" sz="1200" b="1" spc="-5" dirty="0" err="1">
                <a:latin typeface="Carlito"/>
                <a:cs typeface="Carlito"/>
              </a:rPr>
              <a:t>anggota</a:t>
            </a:r>
            <a:endParaRPr sz="1200" b="1" dirty="0">
              <a:latin typeface="Carlito"/>
              <a:cs typeface="Carlito"/>
            </a:endParaRPr>
          </a:p>
        </p:txBody>
      </p:sp>
      <p:sp>
        <p:nvSpPr>
          <p:cNvPr id="83" name="object 12">
            <a:extLst>
              <a:ext uri="{FF2B5EF4-FFF2-40B4-BE49-F238E27FC236}">
                <a16:creationId xmlns="" xmlns:a16="http://schemas.microsoft.com/office/drawing/2014/main" id="{6FFEE318-B902-4B37-A963-CDAA7C8FE30E}"/>
              </a:ext>
            </a:extLst>
          </p:cNvPr>
          <p:cNvSpPr txBox="1"/>
          <p:nvPr/>
        </p:nvSpPr>
        <p:spPr>
          <a:xfrm>
            <a:off x="4745847" y="5202229"/>
            <a:ext cx="3026227" cy="1605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11113">
              <a:lnSpc>
                <a:spcPct val="80000"/>
              </a:lnSpc>
            </a:pPr>
            <a:r>
              <a:rPr lang="en-US" sz="1200" b="1" spc="-5" dirty="0" err="1">
                <a:latin typeface="Carlito"/>
                <a:cs typeface="Carlito"/>
              </a:rPr>
              <a:t>Membuat</a:t>
            </a:r>
            <a:r>
              <a:rPr lang="en-US" sz="1200" b="1" spc="-5" dirty="0">
                <a:latin typeface="Carlito"/>
                <a:cs typeface="Carlito"/>
              </a:rPr>
              <a:t> </a:t>
            </a:r>
            <a:r>
              <a:rPr lang="en-US" sz="1200" b="1" spc="-5" dirty="0" err="1">
                <a:latin typeface="Carlito"/>
                <a:cs typeface="Carlito"/>
              </a:rPr>
              <a:t>berita</a:t>
            </a:r>
            <a:r>
              <a:rPr lang="en-US" sz="1200" b="1" spc="-5" dirty="0">
                <a:latin typeface="Carlito"/>
                <a:cs typeface="Carlito"/>
              </a:rPr>
              <a:t> </a:t>
            </a:r>
            <a:r>
              <a:rPr lang="en-US" sz="1200" b="1" spc="-5" dirty="0" err="1">
                <a:latin typeface="Carlito"/>
                <a:cs typeface="Carlito"/>
              </a:rPr>
              <a:t>acara</a:t>
            </a:r>
            <a:r>
              <a:rPr lang="en-US" sz="1200" b="1" spc="-5" dirty="0">
                <a:latin typeface="Carlito"/>
                <a:cs typeface="Carlito"/>
              </a:rPr>
              <a:t> </a:t>
            </a:r>
            <a:r>
              <a:rPr lang="en-US" sz="1200" b="1" spc="-5" dirty="0" err="1">
                <a:latin typeface="Carlito"/>
                <a:cs typeface="Carlito"/>
              </a:rPr>
              <a:t>penyelesaian</a:t>
            </a:r>
            <a:endParaRPr sz="1200" b="1" dirty="0">
              <a:latin typeface="Carlito"/>
              <a:cs typeface="Carlito"/>
            </a:endParaRPr>
          </a:p>
        </p:txBody>
      </p:sp>
      <p:sp>
        <p:nvSpPr>
          <p:cNvPr id="84" name="object 64">
            <a:extLst>
              <a:ext uri="{FF2B5EF4-FFF2-40B4-BE49-F238E27FC236}">
                <a16:creationId xmlns="" xmlns:a16="http://schemas.microsoft.com/office/drawing/2014/main" id="{7C797EF4-B85F-4DA7-8A6F-926B7D17C9AA}"/>
              </a:ext>
            </a:extLst>
          </p:cNvPr>
          <p:cNvSpPr/>
          <p:nvPr/>
        </p:nvSpPr>
        <p:spPr>
          <a:xfrm>
            <a:off x="4189421" y="5107908"/>
            <a:ext cx="503045" cy="375345"/>
          </a:xfrm>
          <a:custGeom>
            <a:avLst/>
            <a:gdLst/>
            <a:ahLst/>
            <a:cxnLst/>
            <a:rect l="l" t="t" r="r" b="b"/>
            <a:pathLst>
              <a:path w="396240" h="396239">
                <a:moveTo>
                  <a:pt x="198120" y="0"/>
                </a:moveTo>
                <a:lnTo>
                  <a:pt x="152675" y="5232"/>
                </a:lnTo>
                <a:lnTo>
                  <a:pt x="110967" y="20136"/>
                </a:lnTo>
                <a:lnTo>
                  <a:pt x="74182" y="43523"/>
                </a:lnTo>
                <a:lnTo>
                  <a:pt x="43507" y="74204"/>
                </a:lnTo>
                <a:lnTo>
                  <a:pt x="20127" y="110989"/>
                </a:lnTo>
                <a:lnTo>
                  <a:pt x="5229" y="152691"/>
                </a:lnTo>
                <a:lnTo>
                  <a:pt x="0" y="198119"/>
                </a:lnTo>
                <a:lnTo>
                  <a:pt x="5229" y="243548"/>
                </a:lnTo>
                <a:lnTo>
                  <a:pt x="20127" y="285250"/>
                </a:lnTo>
                <a:lnTo>
                  <a:pt x="43507" y="322035"/>
                </a:lnTo>
                <a:lnTo>
                  <a:pt x="74182" y="352716"/>
                </a:lnTo>
                <a:lnTo>
                  <a:pt x="110967" y="376103"/>
                </a:lnTo>
                <a:lnTo>
                  <a:pt x="152675" y="391007"/>
                </a:lnTo>
                <a:lnTo>
                  <a:pt x="198120" y="396239"/>
                </a:lnTo>
                <a:lnTo>
                  <a:pt x="243564" y="391007"/>
                </a:lnTo>
                <a:lnTo>
                  <a:pt x="285272" y="376103"/>
                </a:lnTo>
                <a:lnTo>
                  <a:pt x="322057" y="352716"/>
                </a:lnTo>
                <a:lnTo>
                  <a:pt x="352732" y="322035"/>
                </a:lnTo>
                <a:lnTo>
                  <a:pt x="376112" y="285250"/>
                </a:lnTo>
                <a:lnTo>
                  <a:pt x="391010" y="243548"/>
                </a:lnTo>
                <a:lnTo>
                  <a:pt x="396240" y="198119"/>
                </a:lnTo>
                <a:lnTo>
                  <a:pt x="391010" y="152691"/>
                </a:lnTo>
                <a:lnTo>
                  <a:pt x="376112" y="110989"/>
                </a:lnTo>
                <a:lnTo>
                  <a:pt x="352732" y="74204"/>
                </a:lnTo>
                <a:lnTo>
                  <a:pt x="322057" y="43523"/>
                </a:lnTo>
                <a:lnTo>
                  <a:pt x="285272" y="20136"/>
                </a:lnTo>
                <a:lnTo>
                  <a:pt x="243564" y="5232"/>
                </a:lnTo>
                <a:lnTo>
                  <a:pt x="198120" y="0"/>
                </a:lnTo>
                <a:close/>
              </a:path>
            </a:pathLst>
          </a:custGeom>
          <a:solidFill>
            <a:srgbClr val="F05F57"/>
          </a:solidFill>
        </p:spPr>
        <p:txBody>
          <a:bodyPr wrap="square" lIns="0" tIns="0" rIns="0" bIns="0" rtlCol="0"/>
          <a:lstStyle/>
          <a:p>
            <a:pPr>
              <a:lnSpc>
                <a:spcPct val="80000"/>
              </a:lnSpc>
            </a:pPr>
            <a:endParaRPr/>
          </a:p>
        </p:txBody>
      </p:sp>
      <p:sp>
        <p:nvSpPr>
          <p:cNvPr id="85" name="object 65">
            <a:extLst>
              <a:ext uri="{FF2B5EF4-FFF2-40B4-BE49-F238E27FC236}">
                <a16:creationId xmlns="" xmlns:a16="http://schemas.microsoft.com/office/drawing/2014/main" id="{B914D3CD-C8EA-46BC-8B56-31AEFC517B18}"/>
              </a:ext>
            </a:extLst>
          </p:cNvPr>
          <p:cNvSpPr txBox="1"/>
          <p:nvPr/>
        </p:nvSpPr>
        <p:spPr>
          <a:xfrm>
            <a:off x="4367402" y="5225084"/>
            <a:ext cx="145071" cy="1851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80000"/>
              </a:lnSpc>
            </a:pPr>
            <a:r>
              <a:rPr lang="en-US" sz="1400" dirty="0">
                <a:solidFill>
                  <a:schemeClr val="bg1"/>
                </a:solidFill>
                <a:latin typeface="Carlito"/>
                <a:cs typeface="Carlito"/>
              </a:rPr>
              <a:t>8</a:t>
            </a:r>
            <a:endParaRPr sz="1400" dirty="0">
              <a:solidFill>
                <a:schemeClr val="bg1"/>
              </a:solidFill>
              <a:latin typeface="Carlito"/>
              <a:cs typeface="Carlito"/>
            </a:endParaRPr>
          </a:p>
        </p:txBody>
      </p:sp>
      <p:pic>
        <p:nvPicPr>
          <p:cNvPr id="78" name="Picture 2" descr="C:\Users\Hp\Downloads\BBI_Logo_White-01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797" y="5319489"/>
            <a:ext cx="1529723" cy="1560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910" y="5448963"/>
            <a:ext cx="1827727" cy="137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74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5">
            <a:extLst>
              <a:ext uri="{FF2B5EF4-FFF2-40B4-BE49-F238E27FC236}">
                <a16:creationId xmlns="" xmlns:a16="http://schemas.microsoft.com/office/drawing/2014/main" id="{2B3FA1F3-81CF-489B-9C50-2115C49D18AA}"/>
              </a:ext>
            </a:extLst>
          </p:cNvPr>
          <p:cNvSpPr txBox="1">
            <a:spLocks/>
          </p:cNvSpPr>
          <p:nvPr/>
        </p:nvSpPr>
        <p:spPr>
          <a:xfrm>
            <a:off x="4880585" y="418539"/>
            <a:ext cx="6049858" cy="70684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N" sz="2000" b="1" dirty="0">
              <a:solidFill>
                <a:srgbClr val="FF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5" name="Straight Connector 184">
            <a:extLst>
              <a:ext uri="{FF2B5EF4-FFF2-40B4-BE49-F238E27FC236}">
                <a16:creationId xmlns="" xmlns:a16="http://schemas.microsoft.com/office/drawing/2014/main" id="{21E3CBED-B6FC-4B32-A9D8-AA463D1B220F}"/>
              </a:ext>
            </a:extLst>
          </p:cNvPr>
          <p:cNvCxnSpPr>
            <a:cxnSpLocks/>
          </p:cNvCxnSpPr>
          <p:nvPr/>
        </p:nvCxnSpPr>
        <p:spPr>
          <a:xfrm>
            <a:off x="7040304" y="462622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0" name="Group 7">
            <a:extLst>
              <a:ext uri="{FF2B5EF4-FFF2-40B4-BE49-F238E27FC236}">
                <a16:creationId xmlns="" xmlns:a16="http://schemas.microsoft.com/office/drawing/2014/main" id="{5551AF00-5769-4B6B-9CF2-96695B2820B1}"/>
              </a:ext>
            </a:extLst>
          </p:cNvPr>
          <p:cNvGrpSpPr/>
          <p:nvPr/>
        </p:nvGrpSpPr>
        <p:grpSpPr>
          <a:xfrm>
            <a:off x="4098509" y="1472665"/>
            <a:ext cx="2514403" cy="1089665"/>
            <a:chOff x="622482" y="1311766"/>
            <a:chExt cx="2592784" cy="735112"/>
          </a:xfrm>
          <a:solidFill>
            <a:schemeClr val="accent6">
              <a:lumMod val="75000"/>
            </a:schemeClr>
          </a:solidFill>
        </p:grpSpPr>
        <p:sp>
          <p:nvSpPr>
            <p:cNvPr id="192" name="Oval 191">
              <a:extLst>
                <a:ext uri="{FF2B5EF4-FFF2-40B4-BE49-F238E27FC236}">
                  <a16:creationId xmlns="" xmlns:a16="http://schemas.microsoft.com/office/drawing/2014/main" id="{086ABF52-2177-4EAC-BEB8-FA26AED8AAFC}"/>
                </a:ext>
              </a:extLst>
            </p:cNvPr>
            <p:cNvSpPr/>
            <p:nvPr/>
          </p:nvSpPr>
          <p:spPr>
            <a:xfrm>
              <a:off x="622482" y="1311766"/>
              <a:ext cx="766802" cy="735112"/>
            </a:xfrm>
            <a:prstGeom prst="ellipse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sz="1400">
                <a:solidFill>
                  <a:schemeClr val="bg1"/>
                </a:solidFill>
              </a:endParaRPr>
            </a:p>
          </p:txBody>
        </p:sp>
        <p:pic>
          <p:nvPicPr>
            <p:cNvPr id="193" name="Graphic 206" descr="Court">
              <a:extLst>
                <a:ext uri="{FF2B5EF4-FFF2-40B4-BE49-F238E27FC236}">
                  <a16:creationId xmlns="" xmlns:a16="http://schemas.microsoft.com/office/drawing/2014/main" id="{9212301E-6F25-4F82-955D-8A0CE6485C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68281" y="1421901"/>
              <a:ext cx="488041" cy="488041"/>
            </a:xfrm>
            <a:prstGeom prst="rect">
              <a:avLst/>
            </a:prstGeom>
            <a:grpFill/>
          </p:spPr>
        </p:pic>
        <p:sp>
          <p:nvSpPr>
            <p:cNvPr id="194" name="Rectangle 5">
              <a:extLst>
                <a:ext uri="{FF2B5EF4-FFF2-40B4-BE49-F238E27FC236}">
                  <a16:creationId xmlns="" xmlns:a16="http://schemas.microsoft.com/office/drawing/2014/main" id="{FB622AE7-A0E6-42BC-AF53-823647946435}"/>
                </a:ext>
              </a:extLst>
            </p:cNvPr>
            <p:cNvSpPr/>
            <p:nvPr/>
          </p:nvSpPr>
          <p:spPr>
            <a:xfrm>
              <a:off x="1457010" y="1362772"/>
              <a:ext cx="1758256" cy="560609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MENTERI KOPERASI</a:t>
              </a:r>
            </a:p>
          </p:txBody>
        </p:sp>
      </p:grpSp>
      <p:sp>
        <p:nvSpPr>
          <p:cNvPr id="4" name="Arrow: Down 3">
            <a:extLst>
              <a:ext uri="{FF2B5EF4-FFF2-40B4-BE49-F238E27FC236}">
                <a16:creationId xmlns="" xmlns:a16="http://schemas.microsoft.com/office/drawing/2014/main" id="{C756560C-E4A2-4465-BDB0-15613BCD8F7C}"/>
              </a:ext>
            </a:extLst>
          </p:cNvPr>
          <p:cNvSpPr/>
          <p:nvPr/>
        </p:nvSpPr>
        <p:spPr>
          <a:xfrm rot="16200000">
            <a:off x="3425381" y="1867971"/>
            <a:ext cx="654564" cy="422127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17" name="Arrow: Down 216">
            <a:extLst>
              <a:ext uri="{FF2B5EF4-FFF2-40B4-BE49-F238E27FC236}">
                <a16:creationId xmlns="" xmlns:a16="http://schemas.microsoft.com/office/drawing/2014/main" id="{1349E1F8-2742-436E-B900-89739957C58A}"/>
              </a:ext>
            </a:extLst>
          </p:cNvPr>
          <p:cNvSpPr/>
          <p:nvPr/>
        </p:nvSpPr>
        <p:spPr>
          <a:xfrm>
            <a:off x="8237435" y="2860613"/>
            <a:ext cx="654564" cy="47614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18" name="Arrow: Down 217">
            <a:extLst>
              <a:ext uri="{FF2B5EF4-FFF2-40B4-BE49-F238E27FC236}">
                <a16:creationId xmlns="" xmlns:a16="http://schemas.microsoft.com/office/drawing/2014/main" id="{C09B9407-3D35-4734-B679-8A2D66D55870}"/>
              </a:ext>
            </a:extLst>
          </p:cNvPr>
          <p:cNvSpPr/>
          <p:nvPr/>
        </p:nvSpPr>
        <p:spPr>
          <a:xfrm rot="16200000">
            <a:off x="6630659" y="1830257"/>
            <a:ext cx="654564" cy="497553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19" name="Arrow: Down 218">
            <a:extLst>
              <a:ext uri="{FF2B5EF4-FFF2-40B4-BE49-F238E27FC236}">
                <a16:creationId xmlns="" xmlns:a16="http://schemas.microsoft.com/office/drawing/2014/main" id="{EBD0E4F1-7066-449F-A4D5-E7EB52F1450B}"/>
              </a:ext>
            </a:extLst>
          </p:cNvPr>
          <p:cNvSpPr/>
          <p:nvPr/>
        </p:nvSpPr>
        <p:spPr>
          <a:xfrm>
            <a:off x="5337434" y="2860612"/>
            <a:ext cx="654564" cy="476143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1" name="TextBox 100">
            <a:extLst>
              <a:ext uri="{FF2B5EF4-FFF2-40B4-BE49-F238E27FC236}">
                <a16:creationId xmlns="" xmlns:a16="http://schemas.microsoft.com/office/drawing/2014/main" id="{8D99E149-94A8-4BCD-9604-E0E2E2A793A1}"/>
              </a:ext>
            </a:extLst>
          </p:cNvPr>
          <p:cNvSpPr txBox="1"/>
          <p:nvPr/>
        </p:nvSpPr>
        <p:spPr>
          <a:xfrm>
            <a:off x="11266908" y="6597752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E908416-8AB5-475B-89DF-0B76ED757066}" type="slidenum">
              <a:rPr lang="en-ID" sz="1400" smtClean="0">
                <a:solidFill>
                  <a:schemeClr val="bg1"/>
                </a:solidFill>
              </a:rPr>
              <a:pPr algn="r"/>
              <a:t>8</a:t>
            </a:fld>
            <a:endParaRPr lang="en-ID" sz="1400" dirty="0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="" xmlns:a16="http://schemas.microsoft.com/office/drawing/2014/main" id="{7B4608D2-40FE-418C-BE18-FE7D7F7BFF54}"/>
              </a:ext>
            </a:extLst>
          </p:cNvPr>
          <p:cNvSpPr txBox="1"/>
          <p:nvPr/>
        </p:nvSpPr>
        <p:spPr>
          <a:xfrm>
            <a:off x="11369040" y="6496678"/>
            <a:ext cx="82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E908416-8AB5-475B-89DF-0B76ED757066}" type="slidenum">
              <a:rPr lang="en-ID" b="1">
                <a:solidFill>
                  <a:srgbClr val="156A75"/>
                </a:solidFill>
              </a:rPr>
              <a:pPr algn="r"/>
              <a:t>8</a:t>
            </a:fld>
            <a:endParaRPr lang="en-ID" b="1" dirty="0">
              <a:solidFill>
                <a:srgbClr val="156A75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67412" y="720679"/>
            <a:ext cx="2375240" cy="57264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latin typeface="Arial Rounded MT Bold" panose="020F0704030504030204" pitchFamily="34" charset="0"/>
              </a:rPr>
              <a:t>LANGKAH KETIGA</a:t>
            </a:r>
            <a:endParaRPr lang="en-AU" dirty="0">
              <a:solidFill>
                <a:sysClr val="windowText" lastClr="0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7" name="object 43">
            <a:extLst>
              <a:ext uri="{FF2B5EF4-FFF2-40B4-BE49-F238E27FC236}">
                <a16:creationId xmlns="" xmlns:a16="http://schemas.microsoft.com/office/drawing/2014/main" id="{DD7DBA42-431B-4D23-A9BC-CB144A94DA98}"/>
              </a:ext>
            </a:extLst>
          </p:cNvPr>
          <p:cNvSpPr/>
          <p:nvPr/>
        </p:nvSpPr>
        <p:spPr>
          <a:xfrm>
            <a:off x="336884" y="1472664"/>
            <a:ext cx="898358" cy="9336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8" name="object 44"/>
          <p:cNvSpPr/>
          <p:nvPr/>
        </p:nvSpPr>
        <p:spPr>
          <a:xfrm>
            <a:off x="1311744" y="1495065"/>
            <a:ext cx="2153351" cy="4222865"/>
          </a:xfrm>
          <a:custGeom>
            <a:avLst/>
            <a:gdLst/>
            <a:ahLst/>
            <a:cxnLst/>
            <a:rect l="l" t="t" r="r" b="b"/>
            <a:pathLst>
              <a:path w="1638300" h="317500">
                <a:moveTo>
                  <a:pt x="1585382" y="0"/>
                </a:moveTo>
                <a:lnTo>
                  <a:pt x="52917" y="0"/>
                </a:lnTo>
                <a:lnTo>
                  <a:pt x="32319" y="4158"/>
                </a:lnTo>
                <a:lnTo>
                  <a:pt x="15499" y="15499"/>
                </a:lnTo>
                <a:lnTo>
                  <a:pt x="4158" y="32319"/>
                </a:lnTo>
                <a:lnTo>
                  <a:pt x="0" y="52917"/>
                </a:lnTo>
                <a:lnTo>
                  <a:pt x="0" y="264582"/>
                </a:lnTo>
                <a:lnTo>
                  <a:pt x="4158" y="285180"/>
                </a:lnTo>
                <a:lnTo>
                  <a:pt x="15499" y="302000"/>
                </a:lnTo>
                <a:lnTo>
                  <a:pt x="32319" y="313341"/>
                </a:lnTo>
                <a:lnTo>
                  <a:pt x="52917" y="317500"/>
                </a:lnTo>
                <a:lnTo>
                  <a:pt x="1585382" y="317500"/>
                </a:lnTo>
                <a:lnTo>
                  <a:pt x="1605980" y="313341"/>
                </a:lnTo>
                <a:lnTo>
                  <a:pt x="1622800" y="302000"/>
                </a:lnTo>
                <a:lnTo>
                  <a:pt x="1634141" y="285180"/>
                </a:lnTo>
                <a:lnTo>
                  <a:pt x="1638300" y="264582"/>
                </a:lnTo>
                <a:lnTo>
                  <a:pt x="1638300" y="52917"/>
                </a:lnTo>
                <a:lnTo>
                  <a:pt x="1634141" y="32319"/>
                </a:lnTo>
                <a:lnTo>
                  <a:pt x="1622800" y="15499"/>
                </a:lnTo>
                <a:lnTo>
                  <a:pt x="1605980" y="4158"/>
                </a:lnTo>
                <a:lnTo>
                  <a:pt x="1585382" y="0"/>
                </a:lnTo>
                <a:close/>
              </a:path>
            </a:pathLst>
          </a:custGeom>
          <a:solidFill>
            <a:srgbClr val="385723"/>
          </a:solidFill>
          <a:ln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(Body)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schemeClr val="bg1"/>
              </a:solidFill>
              <a:latin typeface="Calibri (Body)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(Body)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>
              <a:solidFill>
                <a:schemeClr val="bg1"/>
              </a:solidFill>
              <a:latin typeface="Calibri (Body)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(Body)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(Body)"/>
              </a:rPr>
              <a:t>BERITA ACARA PENYELESAIAN PEMBUBARAN KOPERASI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(Body)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="" xmlns:a16="http://schemas.microsoft.com/office/drawing/2014/main" id="{693388FD-62EB-466A-82A3-12A4455CD0C1}"/>
              </a:ext>
            </a:extLst>
          </p:cNvPr>
          <p:cNvSpPr txBox="1"/>
          <p:nvPr/>
        </p:nvSpPr>
        <p:spPr>
          <a:xfrm>
            <a:off x="4683703" y="3506556"/>
            <a:ext cx="2003046" cy="307777"/>
          </a:xfrm>
          <a:prstGeom prst="rect">
            <a:avLst/>
          </a:prstGeom>
          <a:solidFill>
            <a:schemeClr val="accent2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ID" sz="2000" kern="0" spc="10" dirty="0">
                <a:latin typeface="Arial Rounded MT Bold" panose="020F0704030504030204" pitchFamily="34" charset="0"/>
                <a:cs typeface="Arial" panose="020B0604020202020204" pitchFamily="34" charset="0"/>
                <a:sym typeface="Helvetica Neue"/>
              </a:rPr>
              <a:t>OUTPUT</a:t>
            </a:r>
          </a:p>
        </p:txBody>
      </p:sp>
      <p:sp>
        <p:nvSpPr>
          <p:cNvPr id="100" name="object 44"/>
          <p:cNvSpPr/>
          <p:nvPr/>
        </p:nvSpPr>
        <p:spPr>
          <a:xfrm>
            <a:off x="7488041" y="1495065"/>
            <a:ext cx="2153351" cy="1137957"/>
          </a:xfrm>
          <a:custGeom>
            <a:avLst/>
            <a:gdLst/>
            <a:ahLst/>
            <a:cxnLst/>
            <a:rect l="l" t="t" r="r" b="b"/>
            <a:pathLst>
              <a:path w="1638300" h="317500">
                <a:moveTo>
                  <a:pt x="1585382" y="0"/>
                </a:moveTo>
                <a:lnTo>
                  <a:pt x="52917" y="0"/>
                </a:lnTo>
                <a:lnTo>
                  <a:pt x="32319" y="4158"/>
                </a:lnTo>
                <a:lnTo>
                  <a:pt x="15499" y="15499"/>
                </a:lnTo>
                <a:lnTo>
                  <a:pt x="4158" y="32319"/>
                </a:lnTo>
                <a:lnTo>
                  <a:pt x="0" y="52917"/>
                </a:lnTo>
                <a:lnTo>
                  <a:pt x="0" y="264582"/>
                </a:lnTo>
                <a:lnTo>
                  <a:pt x="4158" y="285180"/>
                </a:lnTo>
                <a:lnTo>
                  <a:pt x="15499" y="302000"/>
                </a:lnTo>
                <a:lnTo>
                  <a:pt x="32319" y="313341"/>
                </a:lnTo>
                <a:lnTo>
                  <a:pt x="52917" y="317500"/>
                </a:lnTo>
                <a:lnTo>
                  <a:pt x="1585382" y="317500"/>
                </a:lnTo>
                <a:lnTo>
                  <a:pt x="1605980" y="313341"/>
                </a:lnTo>
                <a:lnTo>
                  <a:pt x="1622800" y="302000"/>
                </a:lnTo>
                <a:lnTo>
                  <a:pt x="1634141" y="285180"/>
                </a:lnTo>
                <a:lnTo>
                  <a:pt x="1638300" y="264582"/>
                </a:lnTo>
                <a:lnTo>
                  <a:pt x="1638300" y="52917"/>
                </a:lnTo>
                <a:lnTo>
                  <a:pt x="1634141" y="32319"/>
                </a:lnTo>
                <a:lnTo>
                  <a:pt x="1622800" y="15499"/>
                </a:lnTo>
                <a:lnTo>
                  <a:pt x="1605980" y="4158"/>
                </a:lnTo>
                <a:lnTo>
                  <a:pt x="1585382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(Body)"/>
              </a:rPr>
              <a:t>BERITA ACARA PENYELESAIAN PEMBUBARAN KOPERASI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(Body)"/>
            </a:endParaRPr>
          </a:p>
        </p:txBody>
      </p:sp>
      <p:sp>
        <p:nvSpPr>
          <p:cNvPr id="102" name="object 43">
            <a:extLst>
              <a:ext uri="{FF2B5EF4-FFF2-40B4-BE49-F238E27FC236}">
                <a16:creationId xmlns="" xmlns:a16="http://schemas.microsoft.com/office/drawing/2014/main" id="{DD7DBA42-431B-4D23-A9BC-CB144A94DA98}"/>
              </a:ext>
            </a:extLst>
          </p:cNvPr>
          <p:cNvSpPr/>
          <p:nvPr/>
        </p:nvSpPr>
        <p:spPr>
          <a:xfrm>
            <a:off x="9852100" y="1496944"/>
            <a:ext cx="898358" cy="9336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Rounded Rectangle 4"/>
          <p:cNvSpPr/>
          <p:nvPr/>
        </p:nvSpPr>
        <p:spPr>
          <a:xfrm>
            <a:off x="7439915" y="3497175"/>
            <a:ext cx="2289056" cy="834629"/>
          </a:xfrm>
          <a:prstGeom prst="roundRect">
            <a:avLst/>
          </a:prstGeom>
          <a:ln>
            <a:solidFill>
              <a:srgbClr val="92D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ODS</a:t>
            </a:r>
            <a:endParaRPr lang="en-AU" sz="2800" dirty="0"/>
          </a:p>
        </p:txBody>
      </p:sp>
      <p:sp>
        <p:nvSpPr>
          <p:cNvPr id="103" name="Arrow: Down 216">
            <a:extLst>
              <a:ext uri="{FF2B5EF4-FFF2-40B4-BE49-F238E27FC236}">
                <a16:creationId xmlns="" xmlns:a16="http://schemas.microsoft.com/office/drawing/2014/main" id="{1349E1F8-2742-436E-B900-89739957C58A}"/>
              </a:ext>
            </a:extLst>
          </p:cNvPr>
          <p:cNvSpPr/>
          <p:nvPr/>
        </p:nvSpPr>
        <p:spPr>
          <a:xfrm>
            <a:off x="8257161" y="4475009"/>
            <a:ext cx="654564" cy="476142"/>
          </a:xfrm>
          <a:prstGeom prst="down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6" name="Rounded Rectangle 105"/>
          <p:cNvSpPr/>
          <p:nvPr/>
        </p:nvSpPr>
        <p:spPr>
          <a:xfrm>
            <a:off x="7439915" y="5116422"/>
            <a:ext cx="2289056" cy="83462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KEMENTERIAN 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HUKUM DAN HAM</a:t>
            </a:r>
            <a:endParaRPr lang="en-AU" sz="2000" dirty="0">
              <a:solidFill>
                <a:schemeClr val="tx1"/>
              </a:solidFill>
            </a:endParaRPr>
          </a:p>
        </p:txBody>
      </p:sp>
      <p:sp>
        <p:nvSpPr>
          <p:cNvPr id="107" name="Oval 106">
            <a:extLst>
              <a:ext uri="{FF2B5EF4-FFF2-40B4-BE49-F238E27FC236}">
                <a16:creationId xmlns="" xmlns:a16="http://schemas.microsoft.com/office/drawing/2014/main" id="{086ABF52-2177-4EAC-BEB8-FA26AED8AAFC}"/>
              </a:ext>
            </a:extLst>
          </p:cNvPr>
          <p:cNvSpPr/>
          <p:nvPr/>
        </p:nvSpPr>
        <p:spPr>
          <a:xfrm>
            <a:off x="9878501" y="4967193"/>
            <a:ext cx="923606" cy="108966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400">
              <a:solidFill>
                <a:schemeClr val="bg1"/>
              </a:solidFill>
            </a:endParaRPr>
          </a:p>
        </p:txBody>
      </p:sp>
      <p:pic>
        <p:nvPicPr>
          <p:cNvPr id="108" name="Graphic 206" descr="Court">
            <a:extLst>
              <a:ext uri="{FF2B5EF4-FFF2-40B4-BE49-F238E27FC236}">
                <a16:creationId xmlns="" xmlns:a16="http://schemas.microsoft.com/office/drawing/2014/main" id="{9212301E-6F25-4F82-955D-8A0CE6485C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03660" y="5110305"/>
            <a:ext cx="473287" cy="7234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sp>
        <p:nvSpPr>
          <p:cNvPr id="110" name="Rounded Rectangle 109"/>
          <p:cNvSpPr/>
          <p:nvPr/>
        </p:nvSpPr>
        <p:spPr>
          <a:xfrm>
            <a:off x="4683703" y="4045480"/>
            <a:ext cx="2025462" cy="16724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SURAT KETERANGAN PENCORETAN NAMA KOPERASI DARI BUKU DAFTAR KOPERASI</a:t>
            </a:r>
            <a:endParaRPr lang="en-AU" sz="1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11" name="Picture 110">
            <a:extLst>
              <a:ext uri="{FF2B5EF4-FFF2-40B4-BE49-F238E27FC236}">
                <a16:creationId xmlns="" xmlns:a16="http://schemas.microsoft.com/office/drawing/2014/main" id="{5F512A4D-54C7-48FD-BF61-346C5285C304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11621" y="3445360"/>
            <a:ext cx="1001127" cy="105679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227" y="-18645"/>
            <a:ext cx="1827727" cy="1370505"/>
          </a:xfrm>
          <a:prstGeom prst="rect">
            <a:avLst/>
          </a:prstGeom>
        </p:spPr>
      </p:pic>
      <p:pic>
        <p:nvPicPr>
          <p:cNvPr id="28" name="Picture 2" descr="C:\Users\Hp\Downloads\BBI_Logo_White-01 (1)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2046" y="-65519"/>
            <a:ext cx="1529723" cy="1560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58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5">
            <a:extLst>
              <a:ext uri="{FF2B5EF4-FFF2-40B4-BE49-F238E27FC236}">
                <a16:creationId xmlns="" xmlns:a16="http://schemas.microsoft.com/office/drawing/2014/main" id="{2B3FA1F3-81CF-489B-9C50-2115C49D18AA}"/>
              </a:ext>
            </a:extLst>
          </p:cNvPr>
          <p:cNvSpPr txBox="1">
            <a:spLocks/>
          </p:cNvSpPr>
          <p:nvPr/>
        </p:nvSpPr>
        <p:spPr>
          <a:xfrm>
            <a:off x="2875944" y="245392"/>
            <a:ext cx="7954487" cy="78198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ALUR PEMBUBARAN KOPERASI JANGKA WAKTUNYA BERAKHIR</a:t>
            </a:r>
          </a:p>
        </p:txBody>
      </p:sp>
      <p:cxnSp>
        <p:nvCxnSpPr>
          <p:cNvPr id="185" name="Straight Connector 184">
            <a:extLst>
              <a:ext uri="{FF2B5EF4-FFF2-40B4-BE49-F238E27FC236}">
                <a16:creationId xmlns="" xmlns:a16="http://schemas.microsoft.com/office/drawing/2014/main" id="{21E3CBED-B6FC-4B32-A9D8-AA463D1B220F}"/>
              </a:ext>
            </a:extLst>
          </p:cNvPr>
          <p:cNvCxnSpPr>
            <a:cxnSpLocks/>
          </p:cNvCxnSpPr>
          <p:nvPr/>
        </p:nvCxnSpPr>
        <p:spPr>
          <a:xfrm>
            <a:off x="7040304" y="462622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Rectangle 5">
            <a:extLst>
              <a:ext uri="{FF2B5EF4-FFF2-40B4-BE49-F238E27FC236}">
                <a16:creationId xmlns="" xmlns:a16="http://schemas.microsoft.com/office/drawing/2014/main" id="{FB622AE7-A0E6-42BC-AF53-823647946435}"/>
              </a:ext>
            </a:extLst>
          </p:cNvPr>
          <p:cNvSpPr/>
          <p:nvPr/>
        </p:nvSpPr>
        <p:spPr>
          <a:xfrm>
            <a:off x="3861448" y="1271151"/>
            <a:ext cx="2306598" cy="83099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PERMOHONAN PERPANJANGAN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="" xmlns:a16="http://schemas.microsoft.com/office/drawing/2014/main" id="{C756560C-E4A2-4465-BDB0-15613BCD8F7C}"/>
              </a:ext>
            </a:extLst>
          </p:cNvPr>
          <p:cNvSpPr/>
          <p:nvPr/>
        </p:nvSpPr>
        <p:spPr>
          <a:xfrm rot="16200000">
            <a:off x="3177001" y="1446501"/>
            <a:ext cx="654564" cy="422127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17" name="Arrow: Down 216">
            <a:extLst>
              <a:ext uri="{FF2B5EF4-FFF2-40B4-BE49-F238E27FC236}">
                <a16:creationId xmlns="" xmlns:a16="http://schemas.microsoft.com/office/drawing/2014/main" id="{1349E1F8-2742-436E-B900-89739957C58A}"/>
              </a:ext>
            </a:extLst>
          </p:cNvPr>
          <p:cNvSpPr/>
          <p:nvPr/>
        </p:nvSpPr>
        <p:spPr>
          <a:xfrm>
            <a:off x="10416384" y="4315644"/>
            <a:ext cx="654564" cy="47614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18" name="Arrow: Down 217">
            <a:extLst>
              <a:ext uri="{FF2B5EF4-FFF2-40B4-BE49-F238E27FC236}">
                <a16:creationId xmlns="" xmlns:a16="http://schemas.microsoft.com/office/drawing/2014/main" id="{C09B9407-3D35-4734-B679-8A2D66D55870}"/>
              </a:ext>
            </a:extLst>
          </p:cNvPr>
          <p:cNvSpPr/>
          <p:nvPr/>
        </p:nvSpPr>
        <p:spPr>
          <a:xfrm rot="16200000">
            <a:off x="6416610" y="1404892"/>
            <a:ext cx="654564" cy="497553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19" name="Arrow: Down 218">
            <a:extLst>
              <a:ext uri="{FF2B5EF4-FFF2-40B4-BE49-F238E27FC236}">
                <a16:creationId xmlns="" xmlns:a16="http://schemas.microsoft.com/office/drawing/2014/main" id="{EBD0E4F1-7066-449F-A4D5-E7EB52F1450B}"/>
              </a:ext>
            </a:extLst>
          </p:cNvPr>
          <p:cNvSpPr/>
          <p:nvPr/>
        </p:nvSpPr>
        <p:spPr>
          <a:xfrm>
            <a:off x="1556115" y="2080489"/>
            <a:ext cx="654564" cy="476143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1" name="TextBox 100">
            <a:extLst>
              <a:ext uri="{FF2B5EF4-FFF2-40B4-BE49-F238E27FC236}">
                <a16:creationId xmlns="" xmlns:a16="http://schemas.microsoft.com/office/drawing/2014/main" id="{8D99E149-94A8-4BCD-9604-E0E2E2A793A1}"/>
              </a:ext>
            </a:extLst>
          </p:cNvPr>
          <p:cNvSpPr txBox="1"/>
          <p:nvPr/>
        </p:nvSpPr>
        <p:spPr>
          <a:xfrm>
            <a:off x="11266908" y="6597752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E908416-8AB5-475B-89DF-0B76ED757066}" type="slidenum">
              <a:rPr lang="en-ID" sz="1400" smtClean="0">
                <a:solidFill>
                  <a:schemeClr val="bg1"/>
                </a:solidFill>
              </a:rPr>
              <a:pPr algn="r"/>
              <a:t>9</a:t>
            </a:fld>
            <a:endParaRPr lang="en-ID" sz="1400" dirty="0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="" xmlns:a16="http://schemas.microsoft.com/office/drawing/2014/main" id="{7B4608D2-40FE-418C-BE18-FE7D7F7BFF54}"/>
              </a:ext>
            </a:extLst>
          </p:cNvPr>
          <p:cNvSpPr txBox="1"/>
          <p:nvPr/>
        </p:nvSpPr>
        <p:spPr>
          <a:xfrm>
            <a:off x="11369040" y="6496678"/>
            <a:ext cx="82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E908416-8AB5-475B-89DF-0B76ED757066}" type="slidenum">
              <a:rPr lang="en-ID" b="1">
                <a:solidFill>
                  <a:srgbClr val="156A75"/>
                </a:solidFill>
              </a:rPr>
              <a:pPr algn="r"/>
              <a:t>9</a:t>
            </a:fld>
            <a:endParaRPr lang="en-ID" b="1" dirty="0">
              <a:solidFill>
                <a:srgbClr val="156A75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95777" y="1367346"/>
            <a:ext cx="2375240" cy="57264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latin typeface="Arial Rounded MT Bold" panose="020F0704030504030204" pitchFamily="34" charset="0"/>
              </a:rPr>
              <a:t>RAPAT ANGGOTA (RA)</a:t>
            </a:r>
            <a:endParaRPr lang="en-AU" dirty="0">
              <a:solidFill>
                <a:sysClr val="windowText" lastClr="0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7" name="object 43">
            <a:extLst>
              <a:ext uri="{FF2B5EF4-FFF2-40B4-BE49-F238E27FC236}">
                <a16:creationId xmlns="" xmlns:a16="http://schemas.microsoft.com/office/drawing/2014/main" id="{DD7DBA42-431B-4D23-A9BC-CB144A94DA98}"/>
              </a:ext>
            </a:extLst>
          </p:cNvPr>
          <p:cNvSpPr/>
          <p:nvPr/>
        </p:nvSpPr>
        <p:spPr>
          <a:xfrm>
            <a:off x="8306717" y="7678057"/>
            <a:ext cx="898358" cy="9336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8" name="object 44"/>
          <p:cNvSpPr/>
          <p:nvPr/>
        </p:nvSpPr>
        <p:spPr>
          <a:xfrm>
            <a:off x="3861449" y="2291634"/>
            <a:ext cx="2306598" cy="1216337"/>
          </a:xfrm>
          <a:custGeom>
            <a:avLst/>
            <a:gdLst/>
            <a:ahLst/>
            <a:cxnLst/>
            <a:rect l="l" t="t" r="r" b="b"/>
            <a:pathLst>
              <a:path w="1638300" h="317500">
                <a:moveTo>
                  <a:pt x="1585382" y="0"/>
                </a:moveTo>
                <a:lnTo>
                  <a:pt x="52917" y="0"/>
                </a:lnTo>
                <a:lnTo>
                  <a:pt x="32319" y="4158"/>
                </a:lnTo>
                <a:lnTo>
                  <a:pt x="15499" y="15499"/>
                </a:lnTo>
                <a:lnTo>
                  <a:pt x="4158" y="32319"/>
                </a:lnTo>
                <a:lnTo>
                  <a:pt x="0" y="52917"/>
                </a:lnTo>
                <a:lnTo>
                  <a:pt x="0" y="264582"/>
                </a:lnTo>
                <a:lnTo>
                  <a:pt x="4158" y="285180"/>
                </a:lnTo>
                <a:lnTo>
                  <a:pt x="15499" y="302000"/>
                </a:lnTo>
                <a:lnTo>
                  <a:pt x="32319" y="313341"/>
                </a:lnTo>
                <a:lnTo>
                  <a:pt x="52917" y="317500"/>
                </a:lnTo>
                <a:lnTo>
                  <a:pt x="1585382" y="317500"/>
                </a:lnTo>
                <a:lnTo>
                  <a:pt x="1605980" y="313341"/>
                </a:lnTo>
                <a:lnTo>
                  <a:pt x="1622800" y="302000"/>
                </a:lnTo>
                <a:lnTo>
                  <a:pt x="1634141" y="285180"/>
                </a:lnTo>
                <a:lnTo>
                  <a:pt x="1638300" y="264582"/>
                </a:lnTo>
                <a:lnTo>
                  <a:pt x="1638300" y="52917"/>
                </a:lnTo>
                <a:lnTo>
                  <a:pt x="1634141" y="32319"/>
                </a:lnTo>
                <a:lnTo>
                  <a:pt x="1622800" y="15499"/>
                </a:lnTo>
                <a:lnTo>
                  <a:pt x="1605980" y="4158"/>
                </a:lnTo>
                <a:lnTo>
                  <a:pt x="1585382" y="0"/>
                </a:lnTo>
                <a:close/>
              </a:path>
            </a:pathLst>
          </a:custGeom>
          <a:solidFill>
            <a:srgbClr val="385723"/>
          </a:solidFill>
          <a:ln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(Body)"/>
              </a:rPr>
              <a:t>1 (SATU)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(Body)"/>
              </a:rPr>
              <a:t> BULAN SEJAK TANGGAL BERITA ACARA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(Body)"/>
              </a:rPr>
              <a:t>“RA”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(Body)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="" xmlns:a16="http://schemas.microsoft.com/office/drawing/2014/main" id="{693388FD-62EB-466A-82A3-12A4455CD0C1}"/>
              </a:ext>
            </a:extLst>
          </p:cNvPr>
          <p:cNvSpPr txBox="1"/>
          <p:nvPr/>
        </p:nvSpPr>
        <p:spPr>
          <a:xfrm>
            <a:off x="9713041" y="2852836"/>
            <a:ext cx="2003046" cy="307777"/>
          </a:xfrm>
          <a:prstGeom prst="rect">
            <a:avLst/>
          </a:prstGeom>
          <a:solidFill>
            <a:schemeClr val="accent2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ID" sz="2000" kern="0" spc="10" dirty="0">
                <a:latin typeface="Arial Rounded MT Bold" panose="020F0704030504030204" pitchFamily="34" charset="0"/>
                <a:cs typeface="Arial" panose="020B0604020202020204" pitchFamily="34" charset="0"/>
                <a:sym typeface="Helvetica Neue"/>
              </a:rPr>
              <a:t>OUTPUT</a:t>
            </a:r>
          </a:p>
        </p:txBody>
      </p:sp>
      <p:sp>
        <p:nvSpPr>
          <p:cNvPr id="100" name="object 44"/>
          <p:cNvSpPr/>
          <p:nvPr/>
        </p:nvSpPr>
        <p:spPr>
          <a:xfrm>
            <a:off x="7153551" y="1211302"/>
            <a:ext cx="2306333" cy="3273618"/>
          </a:xfrm>
          <a:custGeom>
            <a:avLst/>
            <a:gdLst/>
            <a:ahLst/>
            <a:cxnLst/>
            <a:rect l="l" t="t" r="r" b="b"/>
            <a:pathLst>
              <a:path w="1638300" h="317500">
                <a:moveTo>
                  <a:pt x="1585382" y="0"/>
                </a:moveTo>
                <a:lnTo>
                  <a:pt x="52917" y="0"/>
                </a:lnTo>
                <a:lnTo>
                  <a:pt x="32319" y="4158"/>
                </a:lnTo>
                <a:lnTo>
                  <a:pt x="15499" y="15499"/>
                </a:lnTo>
                <a:lnTo>
                  <a:pt x="4158" y="32319"/>
                </a:lnTo>
                <a:lnTo>
                  <a:pt x="0" y="52917"/>
                </a:lnTo>
                <a:lnTo>
                  <a:pt x="0" y="264582"/>
                </a:lnTo>
                <a:lnTo>
                  <a:pt x="4158" y="285180"/>
                </a:lnTo>
                <a:lnTo>
                  <a:pt x="15499" y="302000"/>
                </a:lnTo>
                <a:lnTo>
                  <a:pt x="32319" y="313341"/>
                </a:lnTo>
                <a:lnTo>
                  <a:pt x="52917" y="317500"/>
                </a:lnTo>
                <a:lnTo>
                  <a:pt x="1585382" y="317500"/>
                </a:lnTo>
                <a:lnTo>
                  <a:pt x="1605980" y="313341"/>
                </a:lnTo>
                <a:lnTo>
                  <a:pt x="1622800" y="302000"/>
                </a:lnTo>
                <a:lnTo>
                  <a:pt x="1634141" y="285180"/>
                </a:lnTo>
                <a:lnTo>
                  <a:pt x="1638300" y="264582"/>
                </a:lnTo>
                <a:lnTo>
                  <a:pt x="1638300" y="52917"/>
                </a:lnTo>
                <a:lnTo>
                  <a:pt x="1634141" y="32319"/>
                </a:lnTo>
                <a:lnTo>
                  <a:pt x="1622800" y="15499"/>
                </a:lnTo>
                <a:lnTo>
                  <a:pt x="1605980" y="4158"/>
                </a:lnTo>
                <a:lnTo>
                  <a:pt x="158538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(Body)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bg1"/>
              </a:solidFill>
              <a:latin typeface="Calibri (Body)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(Body)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(Body)"/>
              </a:rPr>
              <a:t>KEMENTERIAN KOPERASI USAHA KECIL DAN MENENGAH</a:t>
            </a:r>
            <a:endParaRPr kumimoji="0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(Body)"/>
            </a:endParaRPr>
          </a:p>
        </p:txBody>
      </p:sp>
      <p:sp>
        <p:nvSpPr>
          <p:cNvPr id="102" name="object 43">
            <a:extLst>
              <a:ext uri="{FF2B5EF4-FFF2-40B4-BE49-F238E27FC236}">
                <a16:creationId xmlns="" xmlns:a16="http://schemas.microsoft.com/office/drawing/2014/main" id="{DD7DBA42-431B-4D23-A9BC-CB144A94DA98}"/>
              </a:ext>
            </a:extLst>
          </p:cNvPr>
          <p:cNvSpPr/>
          <p:nvPr/>
        </p:nvSpPr>
        <p:spPr>
          <a:xfrm>
            <a:off x="10989836" y="116972"/>
            <a:ext cx="898358" cy="9336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Rounded Rectangle 4"/>
          <p:cNvSpPr/>
          <p:nvPr/>
        </p:nvSpPr>
        <p:spPr>
          <a:xfrm>
            <a:off x="9599138" y="3364818"/>
            <a:ext cx="2289056" cy="834629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92D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SK PERUBAHAN</a:t>
            </a:r>
          </a:p>
          <a:p>
            <a:pPr algn="ctr"/>
            <a:r>
              <a:rPr lang="en-US" sz="2400" dirty="0"/>
              <a:t>AD</a:t>
            </a:r>
            <a:endParaRPr lang="en-AU" sz="2400" dirty="0"/>
          </a:p>
        </p:txBody>
      </p:sp>
      <p:sp>
        <p:nvSpPr>
          <p:cNvPr id="103" name="Arrow: Down 216">
            <a:extLst>
              <a:ext uri="{FF2B5EF4-FFF2-40B4-BE49-F238E27FC236}">
                <a16:creationId xmlns="" xmlns:a16="http://schemas.microsoft.com/office/drawing/2014/main" id="{1349E1F8-2742-436E-B900-89739957C58A}"/>
              </a:ext>
            </a:extLst>
          </p:cNvPr>
          <p:cNvSpPr/>
          <p:nvPr/>
        </p:nvSpPr>
        <p:spPr>
          <a:xfrm>
            <a:off x="1556115" y="3342041"/>
            <a:ext cx="654564" cy="476142"/>
          </a:xfrm>
          <a:prstGeom prst="down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6" name="Rounded Rectangle 105"/>
          <p:cNvSpPr/>
          <p:nvPr/>
        </p:nvSpPr>
        <p:spPr>
          <a:xfrm>
            <a:off x="9599138" y="4861623"/>
            <a:ext cx="2289056" cy="159553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BERITA NEGARA REPUBLIK INDONESIA</a:t>
            </a:r>
          </a:p>
        </p:txBody>
      </p:sp>
      <p:sp>
        <p:nvSpPr>
          <p:cNvPr id="110" name="Rounded Rectangle 109"/>
          <p:cNvSpPr/>
          <p:nvPr/>
        </p:nvSpPr>
        <p:spPr>
          <a:xfrm>
            <a:off x="9690625" y="1243386"/>
            <a:ext cx="2025462" cy="14166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1 (SATU) BULAN SEJAK TANGGAL KEPUTUSAN</a:t>
            </a:r>
            <a:endParaRPr lang="en-AU" sz="1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11" name="Picture 110">
            <a:extLst>
              <a:ext uri="{FF2B5EF4-FFF2-40B4-BE49-F238E27FC236}">
                <a16:creationId xmlns="" xmlns:a16="http://schemas.microsoft.com/office/drawing/2014/main" id="{5F512A4D-54C7-48FD-BF61-346C5285C30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7324" y="4602591"/>
            <a:ext cx="1001127" cy="1056799"/>
          </a:xfrm>
          <a:prstGeom prst="rect">
            <a:avLst/>
          </a:prstGeom>
        </p:spPr>
      </p:pic>
      <p:sp>
        <p:nvSpPr>
          <p:cNvPr id="39" name="Rounded Rectangle 38"/>
          <p:cNvSpPr/>
          <p:nvPr/>
        </p:nvSpPr>
        <p:spPr>
          <a:xfrm>
            <a:off x="695777" y="2589882"/>
            <a:ext cx="2375240" cy="65012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TIM PENYELESAI</a:t>
            </a:r>
          </a:p>
        </p:txBody>
      </p:sp>
      <p:sp>
        <p:nvSpPr>
          <p:cNvPr id="40" name="Rectangle 5">
            <a:extLst>
              <a:ext uri="{FF2B5EF4-FFF2-40B4-BE49-F238E27FC236}">
                <a16:creationId xmlns="" xmlns:a16="http://schemas.microsoft.com/office/drawing/2014/main" id="{FB622AE7-A0E6-42BC-AF53-823647946435}"/>
              </a:ext>
            </a:extLst>
          </p:cNvPr>
          <p:cNvSpPr/>
          <p:nvPr/>
        </p:nvSpPr>
        <p:spPr>
          <a:xfrm>
            <a:off x="730098" y="3900145"/>
            <a:ext cx="2306598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MELAPOR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1" name="Arrow: Down 217">
            <a:extLst>
              <a:ext uri="{FF2B5EF4-FFF2-40B4-BE49-F238E27FC236}">
                <a16:creationId xmlns="" xmlns:a16="http://schemas.microsoft.com/office/drawing/2014/main" id="{C09B9407-3D35-4734-B679-8A2D66D55870}"/>
              </a:ext>
            </a:extLst>
          </p:cNvPr>
          <p:cNvSpPr/>
          <p:nvPr/>
        </p:nvSpPr>
        <p:spPr>
          <a:xfrm rot="16200000">
            <a:off x="4815663" y="2376706"/>
            <a:ext cx="654564" cy="3699453"/>
          </a:xfrm>
          <a:prstGeom prst="downArrow">
            <a:avLst/>
          </a:prstGeom>
          <a:solidFill>
            <a:srgbClr val="00B0F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693388FD-62EB-466A-82A3-12A4455CD0C1}"/>
              </a:ext>
            </a:extLst>
          </p:cNvPr>
          <p:cNvSpPr txBox="1"/>
          <p:nvPr/>
        </p:nvSpPr>
        <p:spPr>
          <a:xfrm>
            <a:off x="5282898" y="4757606"/>
            <a:ext cx="2003046" cy="307777"/>
          </a:xfrm>
          <a:prstGeom prst="rect">
            <a:avLst/>
          </a:prstGeom>
          <a:solidFill>
            <a:schemeClr val="accent2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ID" sz="2000" kern="0" spc="10" dirty="0">
                <a:latin typeface="Arial Rounded MT Bold" panose="020F0704030504030204" pitchFamily="34" charset="0"/>
                <a:cs typeface="Arial" panose="020B0604020202020204" pitchFamily="34" charset="0"/>
                <a:sym typeface="Helvetica Neue"/>
              </a:rPr>
              <a:t>OUTPUT</a:t>
            </a:r>
          </a:p>
        </p:txBody>
      </p:sp>
      <p:sp>
        <p:nvSpPr>
          <p:cNvPr id="43" name="object 44"/>
          <p:cNvSpPr/>
          <p:nvPr/>
        </p:nvSpPr>
        <p:spPr>
          <a:xfrm>
            <a:off x="5131122" y="5223893"/>
            <a:ext cx="2306598" cy="1244125"/>
          </a:xfrm>
          <a:custGeom>
            <a:avLst/>
            <a:gdLst/>
            <a:ahLst/>
            <a:cxnLst/>
            <a:rect l="l" t="t" r="r" b="b"/>
            <a:pathLst>
              <a:path w="1638300" h="317500">
                <a:moveTo>
                  <a:pt x="1585382" y="0"/>
                </a:moveTo>
                <a:lnTo>
                  <a:pt x="52917" y="0"/>
                </a:lnTo>
                <a:lnTo>
                  <a:pt x="32319" y="4158"/>
                </a:lnTo>
                <a:lnTo>
                  <a:pt x="15499" y="15499"/>
                </a:lnTo>
                <a:lnTo>
                  <a:pt x="4158" y="32319"/>
                </a:lnTo>
                <a:lnTo>
                  <a:pt x="0" y="52917"/>
                </a:lnTo>
                <a:lnTo>
                  <a:pt x="0" y="264582"/>
                </a:lnTo>
                <a:lnTo>
                  <a:pt x="4158" y="285180"/>
                </a:lnTo>
                <a:lnTo>
                  <a:pt x="15499" y="302000"/>
                </a:lnTo>
                <a:lnTo>
                  <a:pt x="32319" y="313341"/>
                </a:lnTo>
                <a:lnTo>
                  <a:pt x="52917" y="317500"/>
                </a:lnTo>
                <a:lnTo>
                  <a:pt x="1585382" y="317500"/>
                </a:lnTo>
                <a:lnTo>
                  <a:pt x="1605980" y="313341"/>
                </a:lnTo>
                <a:lnTo>
                  <a:pt x="1622800" y="302000"/>
                </a:lnTo>
                <a:lnTo>
                  <a:pt x="1634141" y="285180"/>
                </a:lnTo>
                <a:lnTo>
                  <a:pt x="1638300" y="264582"/>
                </a:lnTo>
                <a:lnTo>
                  <a:pt x="1638300" y="52917"/>
                </a:lnTo>
                <a:lnTo>
                  <a:pt x="1634141" y="32319"/>
                </a:lnTo>
                <a:lnTo>
                  <a:pt x="1622800" y="15499"/>
                </a:lnTo>
                <a:lnTo>
                  <a:pt x="1605980" y="4158"/>
                </a:lnTo>
                <a:lnTo>
                  <a:pt x="1585382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(Body)"/>
              </a:rPr>
              <a:t>SURAT KETERANGAN PENCORETAN NAMA KOPERASI DARI BUKU DAFTAR UMUM KOPERASI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(Body)"/>
            </a:endParaRPr>
          </a:p>
        </p:txBody>
      </p:sp>
      <p:sp>
        <p:nvSpPr>
          <p:cNvPr id="44" name="Arrow: Down 217">
            <a:extLst>
              <a:ext uri="{FF2B5EF4-FFF2-40B4-BE49-F238E27FC236}">
                <a16:creationId xmlns="" xmlns:a16="http://schemas.microsoft.com/office/drawing/2014/main" id="{C09B9407-3D35-4734-B679-8A2D66D55870}"/>
              </a:ext>
            </a:extLst>
          </p:cNvPr>
          <p:cNvSpPr/>
          <p:nvPr/>
        </p:nvSpPr>
        <p:spPr>
          <a:xfrm rot="16200000">
            <a:off x="8174570" y="4887922"/>
            <a:ext cx="654564" cy="1916066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5" name="Arrow: Down 3">
            <a:extLst>
              <a:ext uri="{FF2B5EF4-FFF2-40B4-BE49-F238E27FC236}">
                <a16:creationId xmlns="" xmlns:a16="http://schemas.microsoft.com/office/drawing/2014/main" id="{C756560C-E4A2-4465-BDB0-15613BCD8F7C}"/>
              </a:ext>
            </a:extLst>
          </p:cNvPr>
          <p:cNvSpPr/>
          <p:nvPr/>
        </p:nvSpPr>
        <p:spPr>
          <a:xfrm rot="5400000">
            <a:off x="4486773" y="5634892"/>
            <a:ext cx="654564" cy="422127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6" name="Rounded Rectangle 45"/>
          <p:cNvSpPr/>
          <p:nvPr/>
        </p:nvSpPr>
        <p:spPr>
          <a:xfrm>
            <a:off x="3719218" y="5153891"/>
            <a:ext cx="794394" cy="12975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latin typeface="Arial Rounded MT Bold" panose="020F0704030504030204" pitchFamily="34" charset="0"/>
              </a:rPr>
              <a:t>ODS</a:t>
            </a:r>
            <a:endParaRPr lang="en-AU" dirty="0">
              <a:solidFill>
                <a:sysClr val="windowText" lastClr="0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730098" y="4861623"/>
            <a:ext cx="2289056" cy="1595535"/>
          </a:xfrm>
          <a:prstGeom prst="roundRect">
            <a:avLst/>
          </a:prstGeom>
          <a:ln>
            <a:solidFill>
              <a:srgbClr val="92D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KEMENTERIAN HUKUM DAN HAM</a:t>
            </a:r>
            <a:endParaRPr lang="en-AU" sz="2400" dirty="0"/>
          </a:p>
        </p:txBody>
      </p:sp>
      <p:sp>
        <p:nvSpPr>
          <p:cNvPr id="48" name="Arrow: Down 3">
            <a:extLst>
              <a:ext uri="{FF2B5EF4-FFF2-40B4-BE49-F238E27FC236}">
                <a16:creationId xmlns="" xmlns:a16="http://schemas.microsoft.com/office/drawing/2014/main" id="{C756560C-E4A2-4465-BDB0-15613BCD8F7C}"/>
              </a:ext>
            </a:extLst>
          </p:cNvPr>
          <p:cNvSpPr/>
          <p:nvPr/>
        </p:nvSpPr>
        <p:spPr>
          <a:xfrm rot="5400000">
            <a:off x="3063047" y="5634892"/>
            <a:ext cx="654564" cy="422127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172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Paparan- Pembubaran Koperasi Sumut</Template>
  <TotalTime>333</TotalTime>
  <Words>1798</Words>
  <Application>Microsoft Office PowerPoint</Application>
  <PresentationFormat>Widescreen</PresentationFormat>
  <Paragraphs>302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41" baseType="lpstr">
      <vt:lpstr>맑은 고딕</vt:lpstr>
      <vt:lpstr>Adobe Caslon Pro</vt:lpstr>
      <vt:lpstr>Adobe Caslon Pro Bold</vt:lpstr>
      <vt:lpstr>Arial</vt:lpstr>
      <vt:lpstr>Arial Black</vt:lpstr>
      <vt:lpstr>Arial Rounded MT Bold</vt:lpstr>
      <vt:lpstr>Brush Script MT</vt:lpstr>
      <vt:lpstr>Calibri</vt:lpstr>
      <vt:lpstr>Calibri (Body)</vt:lpstr>
      <vt:lpstr>Calibri Light</vt:lpstr>
      <vt:lpstr>Carlito</vt:lpstr>
      <vt:lpstr>Helvetica</vt:lpstr>
      <vt:lpstr>Helvetica Neue</vt:lpstr>
      <vt:lpstr>Helvetica Neue Medium</vt:lpstr>
      <vt:lpstr>Lato Light</vt:lpstr>
      <vt:lpstr>Segoe UI</vt:lpstr>
      <vt:lpstr>Tahoma</vt:lpstr>
      <vt:lpstr>Times New Roman</vt:lpstr>
      <vt:lpstr>Tw Cen MT</vt:lpstr>
      <vt:lpstr>Verdana</vt:lpstr>
      <vt:lpstr>Wingdings</vt:lpstr>
      <vt:lpstr>Office Theme</vt:lpstr>
      <vt:lpstr>1_Office Theme</vt:lpstr>
      <vt:lpstr>PROSEDUR PEMBUBARAN KOPERASI</vt:lpstr>
      <vt:lpstr>PowerPoint Presentation</vt:lpstr>
      <vt:lpstr>PowerPoint Presentation</vt:lpstr>
      <vt:lpstr>PowerPoint Presentation</vt:lpstr>
      <vt:lpstr>PEMBUBARAN KOPERASI OLEH RAPAT ANGGOTA</vt:lpstr>
      <vt:lpstr>LANGKAH-LANGKAH PEMBUBARAN KOPERASI OLEH RAPAT ANGGOTA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TATA CARA PENYELESAIAN</vt:lpstr>
      <vt:lpstr>PowerPoint Presentation</vt:lpstr>
      <vt:lpstr>PowerPoint Presentation</vt:lpstr>
      <vt:lpstr>PowerPoint Presentation</vt:lpstr>
      <vt:lpstr>TERIMAKASIH DEPUTI BIDANG PEKOPERASIAN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PEMBUBARAN KOPERASI</dc:title>
  <dc:creator>Pembubaran Koperasi</dc:creator>
  <cp:lastModifiedBy>Pembubaran Koperasi</cp:lastModifiedBy>
  <cp:revision>18</cp:revision>
  <cp:lastPrinted>2022-03-18T03:43:06Z</cp:lastPrinted>
  <dcterms:created xsi:type="dcterms:W3CDTF">2022-03-24T07:51:18Z</dcterms:created>
  <dcterms:modified xsi:type="dcterms:W3CDTF">2023-07-13T01:35:26Z</dcterms:modified>
</cp:coreProperties>
</file>